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  <p:sldMasterId id="2147483671" r:id="rId3"/>
  </p:sldMasterIdLst>
  <p:notesMasterIdLst>
    <p:notesMasterId r:id="rId35"/>
  </p:notesMasterIdLst>
  <p:sldIdLst>
    <p:sldId id="256" r:id="rId4"/>
    <p:sldId id="297" r:id="rId5"/>
    <p:sldId id="296" r:id="rId6"/>
    <p:sldId id="284" r:id="rId7"/>
    <p:sldId id="285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00" autoAdjust="0"/>
  </p:normalViewPr>
  <p:slideViewPr>
    <p:cSldViewPr>
      <p:cViewPr varScale="1">
        <p:scale>
          <a:sx n="92" d="100"/>
          <a:sy n="92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6318C4-B210-4080-A60D-DC36945B80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386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8671-5482-494A-921B-67CA4873AA19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68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EEB4D2-813D-4102-BF36-9CB74D08C56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DFB43-BE6E-49C3-87DC-432A961DEC4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9BE4-1719-4C27-B003-95A2161BEFE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67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029711-BF69-4CD2-8D8A-F0DFE2D1D46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3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0B1F29-9A3F-4440-A1D5-000E43B3352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29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37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13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75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08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71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19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BBFD-CA1C-4A53-888B-7DA3CB0AEDF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9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32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575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072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0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0080C-C5D6-4263-B25B-9AA38727F32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7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ABE13-5B57-420C-BEDB-E3D072BD5D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68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8492B-5A4A-4904-8349-7636D26730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9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A8B9E-181F-4FD8-8FFA-95C08E9A40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96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52DF-7873-4295-8088-D52A02B6E9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03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EAD4D-CFDC-425B-BB71-061979EE833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04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78CD-6A2B-432D-856D-7FAAD83A062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49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6EB20CB-7497-4985-945C-91A5C753F69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fr-F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fr-F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fr-F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A7CB-AD4C-4BAA-9E57-0B619D6CF45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7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youth.synod2018.v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Discerner et grandir</a:t>
            </a:r>
            <a:br>
              <a:rPr lang="fr-FR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#synod2018 « les jeunes, la foi et le discernement des vocations »</a:t>
            </a:r>
            <a:b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fr-FR" sz="1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Colloque TRANSMETTRE, Lourdes 10 février 2018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645024"/>
            <a:ext cx="8640960" cy="22098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sz="1800" dirty="0" smtClean="0">
                <a:latin typeface="Calibri" panose="020F0502020204030204" pitchFamily="34" charset="0"/>
              </a:rPr>
              <a:t>Christophe </a:t>
            </a:r>
            <a:r>
              <a:rPr lang="fr-FR" sz="1800" dirty="0" err="1" smtClean="0">
                <a:latin typeface="Calibri" panose="020F0502020204030204" pitchFamily="34" charset="0"/>
              </a:rPr>
              <a:t>Vaissière</a:t>
            </a:r>
            <a:r>
              <a:rPr lang="fr-FR" sz="1800" dirty="0" smtClean="0">
                <a:latin typeface="Calibri" panose="020F0502020204030204" pitchFamily="34" charset="0"/>
              </a:rPr>
              <a:t>, </a:t>
            </a:r>
            <a:r>
              <a:rPr lang="fr-FR" sz="1400" dirty="0" smtClean="0">
                <a:latin typeface="Calibri" panose="020F0502020204030204" pitchFamily="34" charset="0"/>
              </a:rPr>
              <a:t>Chef d’établissement Saint Jean-Baptiste de la Salle, Rouen</a:t>
            </a:r>
          </a:p>
          <a:p>
            <a:r>
              <a:rPr lang="fr-FR" sz="1800" dirty="0">
                <a:latin typeface="Calibri" panose="020F0502020204030204" pitchFamily="34" charset="0"/>
              </a:rPr>
              <a:t>Père Cyprien Comte</a:t>
            </a:r>
            <a:r>
              <a:rPr lang="fr-FR" sz="1200" i="1" dirty="0"/>
              <a:t>, </a:t>
            </a:r>
            <a:r>
              <a:rPr lang="fr-FR" sz="1400" dirty="0">
                <a:latin typeface="Calibri" panose="020F0502020204030204" pitchFamily="34" charset="0"/>
              </a:rPr>
              <a:t>aumônier </a:t>
            </a:r>
            <a:r>
              <a:rPr lang="fr-FR" sz="1400" dirty="0" smtClean="0">
                <a:latin typeface="Calibri" panose="020F0502020204030204" pitchFamily="34" charset="0"/>
              </a:rPr>
              <a:t>national Scouts et Guides de France</a:t>
            </a:r>
          </a:p>
          <a:p>
            <a:r>
              <a:rPr lang="fr-FR" sz="1800" dirty="0" smtClean="0">
                <a:latin typeface="Calibri" panose="020F0502020204030204" pitchFamily="34" charset="0"/>
              </a:rPr>
              <a:t>Sr Nathalie Becquart, </a:t>
            </a:r>
            <a:r>
              <a:rPr lang="fr-FR" sz="1200" i="1" dirty="0" smtClean="0">
                <a:latin typeface="Calibri" panose="020F0502020204030204" pitchFamily="34" charset="0"/>
              </a:rPr>
              <a:t>Xavière</a:t>
            </a:r>
            <a:r>
              <a:rPr lang="fr-FR" sz="1200" dirty="0" smtClean="0">
                <a:latin typeface="Calibri" panose="020F0502020204030204" pitchFamily="34" charset="0"/>
              </a:rPr>
              <a:t>, directrice du Service national pour l’évangélisation des jeunes et pour les vocations (SNEJV)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82" y="3645024"/>
            <a:ext cx="1944236" cy="10801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Conscients des </a:t>
            </a: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résistances ? </a:t>
            </a:r>
            <a:b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</a:b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Se laisser déplacer.</a:t>
            </a: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1789113"/>
            <a:ext cx="598805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L’</a:t>
            </a:r>
            <a:r>
              <a:rPr lang="fr-FR" altLang="fr-FR" sz="3200" dirty="0" err="1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intergénération</a:t>
            </a: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 : un défi d’accueil réciproque</a:t>
            </a: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579835"/>
            <a:ext cx="5189537" cy="50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Aujourd’hui : les jeunes sont le présent de l’Eglise</a:t>
            </a: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0458" y="908721"/>
            <a:ext cx="4097926" cy="58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Le risque des </a:t>
            </a: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déceptions : </a:t>
            </a:r>
            <a:b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</a:b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l’enjeu des fruits visibles</a:t>
            </a: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9475" y="1557338"/>
            <a:ext cx="5107298" cy="52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Faire ce qui est </a:t>
            </a:r>
            <a:r>
              <a:rPr lang="fr-FR" altLang="fr-FR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possible</a:t>
            </a:r>
            <a:endParaRPr lang="fr-FR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628801"/>
            <a:ext cx="7875091" cy="52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Un questionnaire préparatoire pour les acteurs de la pastorale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pPr algn="just"/>
            <a:r>
              <a:rPr lang="fr-FR" sz="2400" dirty="0" smtClean="0">
                <a:latin typeface="Calibri" panose="020F0502020204030204" pitchFamily="34" charset="0"/>
              </a:rPr>
              <a:t>Objectif questionnaire des </a:t>
            </a:r>
            <a:r>
              <a:rPr lang="fr-FR" sz="2400" dirty="0" err="1" smtClean="0">
                <a:latin typeface="Calibri" panose="020F0502020204030204" pitchFamily="34" charset="0"/>
              </a:rPr>
              <a:t>Lineamenta</a:t>
            </a:r>
            <a:r>
              <a:rPr lang="fr-FR" sz="2400" dirty="0" smtClean="0">
                <a:latin typeface="Calibri" panose="020F0502020204030204" pitchFamily="34" charset="0"/>
              </a:rPr>
              <a:t> :                                         Aider les acteurs de la pastorale à </a:t>
            </a:r>
            <a:r>
              <a:rPr lang="fr-FR" sz="2400" i="1" dirty="0" smtClean="0">
                <a:latin typeface="Calibri" panose="020F0502020204030204" pitchFamily="34" charset="0"/>
              </a:rPr>
              <a:t>« exprimer leur compréhension du monde de la jeunesse et lire leur expérience d’accompagnement vocationnel en vue de recueillir les éléments utiles à la rédaction de l’</a:t>
            </a:r>
            <a:r>
              <a:rPr lang="fr-FR" sz="2400" i="1" dirty="0" err="1" smtClean="0">
                <a:latin typeface="Calibri" panose="020F0502020204030204" pitchFamily="34" charset="0"/>
              </a:rPr>
              <a:t>Instrumentum</a:t>
            </a:r>
            <a:r>
              <a:rPr lang="fr-FR" sz="2400" i="1" dirty="0" smtClean="0">
                <a:latin typeface="Calibri" panose="020F0502020204030204" pitchFamily="34" charset="0"/>
              </a:rPr>
              <a:t> </a:t>
            </a:r>
            <a:r>
              <a:rPr lang="fr-FR" sz="2400" i="1" dirty="0" err="1" smtClean="0">
                <a:latin typeface="Calibri" panose="020F0502020204030204" pitchFamily="34" charset="0"/>
              </a:rPr>
              <a:t>laboris</a:t>
            </a:r>
            <a:r>
              <a:rPr lang="fr-FR" sz="2400" i="1" dirty="0" smtClean="0">
                <a:latin typeface="Calibri" panose="020F0502020204030204" pitchFamily="34" charset="0"/>
              </a:rPr>
              <a:t> »</a:t>
            </a:r>
          </a:p>
          <a:p>
            <a:pPr marL="0" indent="0">
              <a:buNone/>
            </a:pPr>
            <a:endParaRPr lang="fr-FR" sz="2400" i="1" dirty="0" smtClean="0">
              <a:latin typeface="Calibri" panose="020F0502020204030204" pitchFamily="34" charset="0"/>
            </a:endParaRPr>
          </a:p>
          <a:p>
            <a:pPr algn="just"/>
            <a:r>
              <a:rPr lang="fr-FR" sz="2400" dirty="0" smtClean="0">
                <a:latin typeface="Calibri" panose="020F0502020204030204" pitchFamily="34" charset="0"/>
              </a:rPr>
              <a:t>Une synthèse nationale qui donne une photographie des jeunes rejoints par l’Eglise de France sous l’angle du « rapport à la foi » et du « discernement vocationnel »</a:t>
            </a:r>
          </a:p>
        </p:txBody>
      </p:sp>
    </p:spTree>
    <p:extLst>
      <p:ext uri="{BB962C8B-B14F-4D97-AF65-F5344CB8AC3E}">
        <p14:creationId xmlns:p14="http://schemas.microsoft.com/office/powerpoint/2010/main" val="6344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Une large consultation</a:t>
            </a:r>
            <a:br>
              <a:rPr lang="fr-FR" dirty="0">
                <a:latin typeface="Calibri" panose="020F0502020204030204" pitchFamily="34" charset="0"/>
              </a:rPr>
            </a:br>
            <a:r>
              <a:rPr lang="fr-FR" dirty="0">
                <a:latin typeface="Calibri" panose="020F0502020204030204" pitchFamily="34" charset="0"/>
              </a:rPr>
              <a:t>Des démarches diocésaines variées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</a:rPr>
              <a:t>115 réponses dont 72 de diocèses</a:t>
            </a:r>
          </a:p>
          <a:p>
            <a:r>
              <a:rPr lang="fr-FR" sz="2400" dirty="0">
                <a:latin typeface="Calibri" panose="020F0502020204030204" pitchFamily="34" charset="0"/>
              </a:rPr>
              <a:t>450 pages </a:t>
            </a:r>
            <a:r>
              <a:rPr lang="fr-FR" sz="2400" dirty="0">
                <a:latin typeface="Calibri" panose="020F0502020204030204" pitchFamily="34" charset="0"/>
                <a:sym typeface="Wingdings" panose="05000000000000000000" pitchFamily="2" charset="2"/>
              </a:rPr>
              <a:t> 15 pages validées par Conseil permanent de septembre </a:t>
            </a:r>
            <a:r>
              <a:rPr lang="fr-F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envoyées au </a:t>
            </a:r>
            <a:r>
              <a:rPr lang="fr-FR" sz="2400" dirty="0">
                <a:latin typeface="Calibri" panose="020F0502020204030204" pitchFamily="34" charset="0"/>
                <a:sym typeface="Wingdings" panose="05000000000000000000" pitchFamily="2" charset="2"/>
              </a:rPr>
              <a:t>Secrétariat général du synode</a:t>
            </a: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fr-FR" sz="2400" dirty="0">
                <a:latin typeface="Calibri" panose="020F0502020204030204" pitchFamily="34" charset="0"/>
                <a:sym typeface="Wingdings" panose="05000000000000000000" pitchFamily="2" charset="2"/>
              </a:rPr>
              <a:t>En parallèle, un questionnaire en ligne du Vatican directement adressé aux jeunes ouvert jusqu’au 30 novembre </a:t>
            </a:r>
            <a:r>
              <a:rPr lang="fr-FR" sz="2400" dirty="0" smtClean="0"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http</a:t>
            </a:r>
            <a:r>
              <a:rPr lang="fr-FR" sz="2400" dirty="0"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://</a:t>
            </a:r>
            <a:r>
              <a:rPr lang="fr-FR" sz="2400" dirty="0" smtClean="0"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youth.synod2018.va/</a:t>
            </a:r>
            <a:endParaRPr lang="fr-FR" sz="2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r-FR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Selon déclaration du Cardinal </a:t>
            </a:r>
            <a:r>
              <a:rPr lang="fr-FR" sz="18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Baldisseri</a:t>
            </a:r>
            <a:r>
              <a:rPr lang="fr-FR" sz="1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au 26 octobre, 65 000 réponses. </a:t>
            </a:r>
          </a:p>
          <a:p>
            <a:endParaRPr lang="fr-FR" sz="20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199" y="6351131"/>
            <a:ext cx="7770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Synthèse Consultations Synode 2018– AP 4 </a:t>
            </a:r>
            <a:r>
              <a:rPr lang="fr-FR" sz="1050" dirty="0">
                <a:latin typeface="Calibri" panose="020F0502020204030204" pitchFamily="34" charset="0"/>
              </a:rPr>
              <a:t>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2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1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Les jeunes en France, chiffres clés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199" y="6351131"/>
            <a:ext cx="7770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Synthèse Consultations Synode 2018– AP 4 </a:t>
            </a:r>
            <a:r>
              <a:rPr lang="fr-FR" sz="1050" dirty="0">
                <a:latin typeface="Calibri" panose="020F0502020204030204" pitchFamily="34" charset="0"/>
              </a:rPr>
              <a:t>novembre </a:t>
            </a:r>
            <a:r>
              <a:rPr lang="fr-FR" sz="1050" dirty="0" smtClean="0">
                <a:latin typeface="Calibri" panose="020F0502020204030204" pitchFamily="34" charset="0"/>
              </a:rPr>
              <a:t>2017</a:t>
            </a:r>
            <a:r>
              <a:rPr lang="fr-FR" sz="1050" dirty="0">
                <a:latin typeface="Calibri" panose="020F0502020204030204" pitchFamily="34" charset="0"/>
              </a:rPr>
              <a:t>	</a:t>
            </a:r>
            <a:r>
              <a:rPr lang="fr-FR" sz="1050" dirty="0" smtClean="0">
                <a:latin typeface="Calibri" panose="020F0502020204030204" pitchFamily="34" charset="0"/>
              </a:rPr>
              <a:t>	</a:t>
            </a:r>
            <a:r>
              <a:rPr lang="fr-FR" sz="1050" dirty="0">
                <a:latin typeface="Calibri" panose="020F0502020204030204" pitchFamily="34" charset="0"/>
              </a:rPr>
              <a:t>		</a:t>
            </a:r>
            <a:r>
              <a:rPr lang="fr-FR" sz="1050" dirty="0" smtClean="0">
                <a:latin typeface="Calibri" panose="020F0502020204030204" pitchFamily="34" charset="0"/>
              </a:rPr>
              <a:t>            Page 3</a:t>
            </a:r>
            <a:endParaRPr lang="fr-FR" sz="1050" dirty="0"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35" y="2239243"/>
            <a:ext cx="2502193" cy="39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799334" cy="16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320777" cy="23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27584" y="1772816"/>
            <a:ext cx="23762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11 millions </a:t>
            </a:r>
          </a:p>
          <a:p>
            <a:r>
              <a:rPr lang="fr-FR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de jeunes (16-29 ans)</a:t>
            </a:r>
          </a:p>
          <a:p>
            <a:r>
              <a:rPr lang="fr-FR" sz="1400" dirty="0" smtClean="0">
                <a:latin typeface="Bernard MT Condensed" panose="02050806060905020404" pitchFamily="18" charset="0"/>
              </a:rPr>
              <a:t>en France</a:t>
            </a:r>
          </a:p>
          <a:p>
            <a:r>
              <a:rPr lang="fr-FR" sz="1400" dirty="0">
                <a:latin typeface="Bernard MT Condensed" panose="02050806060905020404" pitchFamily="18" charset="0"/>
              </a:rPr>
              <a:t>s</a:t>
            </a:r>
            <a:r>
              <a:rPr lang="fr-FR" sz="1400" dirty="0" smtClean="0">
                <a:latin typeface="Bernard MT Condensed" panose="02050806060905020404" pitchFamily="18" charset="0"/>
              </a:rPr>
              <a:t>oit 16% de la population </a:t>
            </a:r>
            <a:r>
              <a:rPr lang="fr-FR" sz="800" dirty="0" smtClean="0">
                <a:latin typeface="+mj-lt"/>
              </a:rPr>
              <a:t>* INSEE</a:t>
            </a:r>
            <a:endParaRPr lang="fr-FR" sz="800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4" y="3846943"/>
            <a:ext cx="3026330" cy="221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821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Jeunes, Eglise, Société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2636" y="1534256"/>
            <a:ext cx="8229600" cy="4530725"/>
          </a:xfrm>
        </p:spPr>
        <p:txBody>
          <a:bodyPr/>
          <a:lstStyle/>
          <a:p>
            <a:pPr lvl="0" algn="just"/>
            <a:r>
              <a:rPr lang="fr-FR" sz="2400" dirty="0">
                <a:latin typeface="Calibri" panose="020F0502020204030204" pitchFamily="34" charset="0"/>
              </a:rPr>
              <a:t>Une réelle écoute de la réalité des jeunes</a:t>
            </a:r>
          </a:p>
          <a:p>
            <a:pPr lvl="0" algn="just"/>
            <a:endParaRPr lang="fr-FR" sz="1000" dirty="0">
              <a:latin typeface="Calibri" panose="020F0502020204030204" pitchFamily="34" charset="0"/>
            </a:endParaRPr>
          </a:p>
          <a:p>
            <a:pPr lvl="0" algn="just"/>
            <a:r>
              <a:rPr lang="fr-FR" sz="2400" dirty="0">
                <a:latin typeface="Calibri" panose="020F0502020204030204" pitchFamily="34" charset="0"/>
              </a:rPr>
              <a:t>Les défis majeurs des jeunes : la construction de </a:t>
            </a:r>
            <a:r>
              <a:rPr lang="fr-FR" sz="2400" dirty="0" smtClean="0">
                <a:latin typeface="Calibri" panose="020F0502020204030204" pitchFamily="34" charset="0"/>
              </a:rPr>
              <a:t>son identité</a:t>
            </a:r>
            <a:r>
              <a:rPr lang="fr-FR" sz="2400" dirty="0">
                <a:latin typeface="Calibri" panose="020F0502020204030204" pitchFamily="34" charset="0"/>
              </a:rPr>
              <a:t>, le </a:t>
            </a:r>
            <a:r>
              <a:rPr lang="fr-FR" sz="2400" dirty="0" smtClean="0">
                <a:latin typeface="Calibri" panose="020F0502020204030204" pitchFamily="34" charset="0"/>
              </a:rPr>
              <a:t>vivre-ensemble</a:t>
            </a:r>
          </a:p>
          <a:p>
            <a:pPr lvl="1" algn="just"/>
            <a:r>
              <a:rPr lang="fr-FR" sz="2000" dirty="0" smtClean="0">
                <a:latin typeface="Calibri" panose="020F0502020204030204" pitchFamily="34" charset="0"/>
              </a:rPr>
              <a:t>Des </a:t>
            </a:r>
            <a:r>
              <a:rPr lang="fr-FR" sz="2000" dirty="0">
                <a:latin typeface="Calibri" panose="020F0502020204030204" pitchFamily="34" charset="0"/>
              </a:rPr>
              <a:t>questions fortes : comment vivre sa foi dans une société </a:t>
            </a:r>
            <a:r>
              <a:rPr lang="fr-FR" sz="2000" dirty="0" smtClean="0">
                <a:latin typeface="Calibri" panose="020F0502020204030204" pitchFamily="34" charset="0"/>
              </a:rPr>
              <a:t>sécularisée? </a:t>
            </a:r>
            <a:r>
              <a:rPr lang="fr-FR" sz="2000" dirty="0">
                <a:latin typeface="Calibri" panose="020F0502020204030204" pitchFamily="34" charset="0"/>
              </a:rPr>
              <a:t>Comment faire des choix? </a:t>
            </a:r>
            <a:endParaRPr lang="fr-FR" sz="2000" dirty="0" smtClean="0">
              <a:latin typeface="Calibri" panose="020F0502020204030204" pitchFamily="34" charset="0"/>
            </a:endParaRPr>
          </a:p>
          <a:p>
            <a:pPr lvl="1" algn="just"/>
            <a:r>
              <a:rPr lang="fr-FR" sz="2000" dirty="0" smtClean="0">
                <a:latin typeface="Calibri" panose="020F0502020204030204" pitchFamily="34" charset="0"/>
              </a:rPr>
              <a:t>Une </a:t>
            </a:r>
            <a:r>
              <a:rPr lang="fr-FR" sz="2000" dirty="0">
                <a:latin typeface="Calibri" panose="020F0502020204030204" pitchFamily="34" charset="0"/>
              </a:rPr>
              <a:t>sensibilité à l’écologie</a:t>
            </a:r>
          </a:p>
          <a:p>
            <a:pPr lvl="0" algn="just"/>
            <a:endParaRPr lang="fr-FR" sz="1000" dirty="0">
              <a:latin typeface="Calibri" panose="020F0502020204030204" pitchFamily="34" charset="0"/>
            </a:endParaRPr>
          </a:p>
          <a:p>
            <a:pPr lvl="0" algn="just"/>
            <a:r>
              <a:rPr lang="fr-FR" sz="2400" dirty="0">
                <a:latin typeface="Calibri" panose="020F0502020204030204" pitchFamily="34" charset="0"/>
              </a:rPr>
              <a:t>Le succès du scoutisme et des grand rassemblements</a:t>
            </a:r>
          </a:p>
          <a:p>
            <a:pPr lvl="1" algn="just"/>
            <a:r>
              <a:rPr lang="fr-FR" sz="2000" dirty="0">
                <a:latin typeface="Calibri" panose="020F0502020204030204" pitchFamily="34" charset="0"/>
              </a:rPr>
              <a:t>La liturgie</a:t>
            </a:r>
          </a:p>
          <a:p>
            <a:pPr lvl="1" algn="just"/>
            <a:r>
              <a:rPr lang="fr-FR" sz="2000" dirty="0">
                <a:latin typeface="Calibri" panose="020F0502020204030204" pitchFamily="34" charset="0"/>
              </a:rPr>
              <a:t>Le caritatif</a:t>
            </a:r>
          </a:p>
          <a:p>
            <a:pPr lvl="0" algn="just"/>
            <a:endParaRPr lang="fr-FR" sz="1000" dirty="0" smtClean="0">
              <a:latin typeface="Calibri" panose="020F0502020204030204" pitchFamily="34" charset="0"/>
            </a:endParaRPr>
          </a:p>
          <a:p>
            <a:pPr lvl="0" algn="just"/>
            <a:r>
              <a:rPr lang="fr-FR" sz="2400" dirty="0" smtClean="0">
                <a:latin typeface="Calibri" panose="020F0502020204030204" pitchFamily="34" charset="0"/>
              </a:rPr>
              <a:t>L’importance </a:t>
            </a:r>
            <a:r>
              <a:rPr lang="fr-FR" sz="2400" dirty="0">
                <a:latin typeface="Calibri" panose="020F0502020204030204" pitchFamily="34" charset="0"/>
              </a:rPr>
              <a:t>de la musique et du </a:t>
            </a:r>
            <a:r>
              <a:rPr lang="fr-FR" sz="2400" dirty="0" smtClean="0">
                <a:latin typeface="Calibri" panose="020F0502020204030204" pitchFamily="34" charset="0"/>
              </a:rPr>
              <a:t>sport</a:t>
            </a:r>
          </a:p>
          <a:p>
            <a:pPr lvl="0" algn="just"/>
            <a:r>
              <a:rPr lang="fr-FR" sz="2400" dirty="0" smtClean="0">
                <a:latin typeface="Calibri" panose="020F0502020204030204" pitchFamily="34" charset="0"/>
              </a:rPr>
              <a:t>La place de l’école catholique</a:t>
            </a:r>
          </a:p>
          <a:p>
            <a:pPr lvl="0" algn="just"/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4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9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Les </a:t>
            </a:r>
            <a:r>
              <a:rPr lang="fr-FR" dirty="0">
                <a:latin typeface="Calibri" panose="020F0502020204030204" pitchFamily="34" charset="0"/>
              </a:rPr>
              <a:t>attentes par rapport à l’Eglise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Beaucoup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 jeunes n’attendent rien de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l’Eglise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Des attentes fortes chez les jeunes catholiques : </a:t>
            </a:r>
          </a:p>
          <a:p>
            <a:pPr marL="0" indent="0" algn="ctr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Une Eglise rayonnant l’Evangile, simple et joyeuse à l’image du Pape François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Une grande attente de cohérence et d’exemplarité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Des prêtres disponibles et proches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Une Eglise « jeune et dynamique » qui donne sa place aux jeunes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Une Eglise phare qui éclaire et réponde</a:t>
            </a:r>
          </a:p>
          <a:p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jeunes cathos en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grande soif spirituelle et soif de </a:t>
            </a:r>
            <a:r>
              <a:rPr lang="fr-F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571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5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1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</a:rPr>
              <a:t>Vers le synode 2018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3" y="1844824"/>
            <a:ext cx="6928733" cy="4616035"/>
          </a:xfrm>
        </p:spPr>
      </p:pic>
    </p:spTree>
    <p:extLst>
      <p:ext uri="{BB962C8B-B14F-4D97-AF65-F5344CB8AC3E}">
        <p14:creationId xmlns:p14="http://schemas.microsoft.com/office/powerpoint/2010/main" val="37533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La </a:t>
            </a:r>
            <a:r>
              <a:rPr lang="fr-FR" dirty="0">
                <a:latin typeface="Calibri" panose="020F0502020204030204" pitchFamily="34" charset="0"/>
              </a:rPr>
              <a:t>pastorale des vocations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Calibri" panose="020F0502020204030204" pitchFamily="34" charset="0"/>
              </a:rPr>
              <a:t>En </a:t>
            </a:r>
            <a:r>
              <a:rPr lang="fr-FR" sz="2400" dirty="0">
                <a:latin typeface="Calibri" panose="020F0502020204030204" pitchFamily="34" charset="0"/>
              </a:rPr>
              <a:t>chantier… un éveil vocationnel souvent timide</a:t>
            </a:r>
          </a:p>
          <a:p>
            <a:r>
              <a:rPr lang="fr-FR" sz="2400" dirty="0">
                <a:latin typeface="Calibri" panose="020F0502020204030204" pitchFamily="34" charset="0"/>
              </a:rPr>
              <a:t>Un contexte familial et scolaire peu porteur</a:t>
            </a:r>
          </a:p>
          <a:p>
            <a:r>
              <a:rPr lang="fr-FR" sz="2400" dirty="0">
                <a:latin typeface="Calibri" panose="020F0502020204030204" pitchFamily="34" charset="0"/>
              </a:rPr>
              <a:t>Des initiatives insuffisantes de propositions et parcours </a:t>
            </a:r>
            <a:r>
              <a:rPr lang="fr-FR" sz="2400" dirty="0" smtClean="0">
                <a:latin typeface="Calibri" panose="020F0502020204030204" pitchFamily="34" charset="0"/>
              </a:rPr>
              <a:t>vocationnels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Mais aussi une réelle créativité et des nouvelles initiatives intéressantes en plusieurs lieux 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Un </a:t>
            </a:r>
            <a:r>
              <a:rPr lang="fr-FR" sz="2400" dirty="0">
                <a:latin typeface="Calibri" panose="020F0502020204030204" pitchFamily="34" charset="0"/>
              </a:rPr>
              <a:t>grand besoin d’accompagnement et de formation à </a:t>
            </a:r>
            <a:r>
              <a:rPr lang="fr-FR" sz="2400" dirty="0" smtClean="0">
                <a:latin typeface="Calibri" panose="020F0502020204030204" pitchFamily="34" charset="0"/>
              </a:rPr>
              <a:t>l’accompagnement</a:t>
            </a:r>
          </a:p>
          <a:p>
            <a:endParaRPr lang="fr-FR" sz="2400" dirty="0">
              <a:latin typeface="Calibri" panose="020F0502020204030204" pitchFamily="34" charset="0"/>
            </a:endParaRPr>
          </a:p>
          <a:p>
            <a:r>
              <a:rPr lang="fr-FR" sz="2400" dirty="0" smtClean="0">
                <a:latin typeface="Calibri" panose="020F0502020204030204" pitchFamily="34" charset="0"/>
              </a:rPr>
              <a:t>La place d’internet et des réseaux sociaux prise en compte mais pas assez intégrée et développée</a:t>
            </a:r>
            <a:endParaRPr lang="fr-FR" sz="2400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571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6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63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Mise en commun des expériences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fr-FR" sz="2000" dirty="0" smtClean="0">
              <a:latin typeface="Calibri" panose="020F0502020204030204" pitchFamily="34" charset="0"/>
            </a:endParaRPr>
          </a:p>
          <a:p>
            <a:pPr lvl="0" algn="just"/>
            <a:r>
              <a:rPr lang="fr-FR" sz="2400" dirty="0" smtClean="0">
                <a:latin typeface="Calibri" panose="020F0502020204030204" pitchFamily="34" charset="0"/>
              </a:rPr>
              <a:t>Les </a:t>
            </a:r>
            <a:r>
              <a:rPr lang="fr-FR" sz="2400" dirty="0">
                <a:latin typeface="Calibri" panose="020F0502020204030204" pitchFamily="34" charset="0"/>
              </a:rPr>
              <a:t>pèlerinages à Taizé </a:t>
            </a:r>
          </a:p>
          <a:p>
            <a:pPr lvl="0" algn="just"/>
            <a:r>
              <a:rPr lang="fr-FR" sz="2400" dirty="0">
                <a:latin typeface="Calibri" panose="020F0502020204030204" pitchFamily="34" charset="0"/>
              </a:rPr>
              <a:t>Les années pour Dieu</a:t>
            </a:r>
          </a:p>
          <a:p>
            <a:pPr lvl="0" algn="just"/>
            <a:r>
              <a:rPr lang="fr-FR" sz="2400" dirty="0">
                <a:latin typeface="Calibri" panose="020F0502020204030204" pitchFamily="34" charset="0"/>
              </a:rPr>
              <a:t>Les bars cathos, l’exemple du Comptoir de Cana à Lille</a:t>
            </a:r>
          </a:p>
          <a:p>
            <a:pPr lvl="0" algn="just"/>
            <a:endParaRPr lang="fr-FR" sz="2400" dirty="0">
              <a:latin typeface="Calibri" panose="020F0502020204030204" pitchFamily="34" charset="0"/>
            </a:endParaRPr>
          </a:p>
          <a:p>
            <a:pPr lvl="0" algn="just"/>
            <a:r>
              <a:rPr lang="fr-FR" sz="2400" dirty="0">
                <a:latin typeface="Calibri" panose="020F0502020204030204" pitchFamily="34" charset="0"/>
              </a:rPr>
              <a:t>Bientôt en ligne : un partage des différentes initiatives remontées des diocèses, mouvements et </a:t>
            </a:r>
            <a:r>
              <a:rPr lang="fr-FR" sz="2400" dirty="0" smtClean="0">
                <a:latin typeface="Calibri" panose="020F0502020204030204" pitchFamily="34" charset="0"/>
              </a:rPr>
              <a:t>communautés</a:t>
            </a:r>
          </a:p>
          <a:p>
            <a:pPr lvl="0" algn="just"/>
            <a:endParaRPr lang="fr-FR" sz="2400" dirty="0">
              <a:latin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fr-FR" sz="1600" dirty="0">
                <a:latin typeface="Calibri" panose="020F0502020204030204" pitchFamily="34" charset="0"/>
              </a:rPr>
              <a:t>http://www.jeunes-vocations.catholique.fr/ressources/dossiers/dossier-synode-2018.html</a:t>
            </a: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7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36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</a:rPr>
              <a:t>3. Quelques points saillants</a:t>
            </a:r>
            <a:endParaRPr lang="fr-FR" b="1" dirty="0">
              <a:latin typeface="Calibri" panose="020F05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85" y="1844824"/>
            <a:ext cx="6838830" cy="4530725"/>
          </a:xfrm>
        </p:spPr>
      </p:pic>
    </p:spTree>
    <p:extLst>
      <p:ext uri="{BB962C8B-B14F-4D97-AF65-F5344CB8AC3E}">
        <p14:creationId xmlns:p14="http://schemas.microsoft.com/office/powerpoint/2010/main" val="49009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L’importance des temps forts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fr-FR" sz="2000" dirty="0" smtClean="0">
              <a:latin typeface="Calibri" panose="020F0502020204030204" pitchFamily="34" charset="0"/>
            </a:endParaRPr>
          </a:p>
          <a:p>
            <a:pPr lvl="0" algn="just"/>
            <a:r>
              <a:rPr lang="fr-FR" dirty="0" smtClean="0">
                <a:latin typeface="Calibri" panose="020F0502020204030204" pitchFamily="34" charset="0"/>
              </a:rPr>
              <a:t>Des désirs à conjuguer dans nos propositions </a:t>
            </a:r>
          </a:p>
          <a:p>
            <a:pPr lvl="1" algn="just"/>
            <a:r>
              <a:rPr lang="fr-FR" sz="2800" dirty="0" smtClean="0">
                <a:latin typeface="Calibri" panose="020F0502020204030204" pitchFamily="34" charset="0"/>
              </a:rPr>
              <a:t>l’intériorité,</a:t>
            </a:r>
          </a:p>
          <a:p>
            <a:pPr lvl="1" algn="just"/>
            <a:r>
              <a:rPr lang="fr-FR" sz="2800" dirty="0" smtClean="0">
                <a:latin typeface="Calibri" panose="020F0502020204030204" pitchFamily="34" charset="0"/>
              </a:rPr>
              <a:t>l’action, </a:t>
            </a:r>
          </a:p>
          <a:p>
            <a:pPr lvl="1" algn="just"/>
            <a:r>
              <a:rPr lang="fr-FR" sz="2800" dirty="0" smtClean="0">
                <a:latin typeface="Calibri" panose="020F0502020204030204" pitchFamily="34" charset="0"/>
              </a:rPr>
              <a:t>la responsabilité, </a:t>
            </a:r>
          </a:p>
          <a:p>
            <a:pPr lvl="1" algn="just"/>
            <a:r>
              <a:rPr lang="fr-FR" sz="2800" dirty="0" smtClean="0">
                <a:latin typeface="Calibri" panose="020F0502020204030204" pitchFamily="34" charset="0"/>
              </a:rPr>
              <a:t>la vie communautaire</a:t>
            </a:r>
            <a:endParaRPr lang="fr-FR" sz="28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7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9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 rapport aux institutions, à l’Eglise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fr-FR" sz="2000" dirty="0" smtClean="0">
              <a:latin typeface="Calibri" panose="020F0502020204030204" pitchFamily="34" charset="0"/>
            </a:endParaRPr>
          </a:p>
          <a:p>
            <a:pPr lvl="0" algn="just"/>
            <a:r>
              <a:rPr lang="fr-FR" dirty="0" smtClean="0">
                <a:latin typeface="Calibri" panose="020F0502020204030204" pitchFamily="34" charset="0"/>
              </a:rPr>
              <a:t>Les jeunes interrogent et interpellent les institutions, parmi-elles l’Eglise</a:t>
            </a:r>
          </a:p>
          <a:p>
            <a:pPr marL="0" lvl="0" indent="0" algn="just">
              <a:buNone/>
            </a:pP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Mais paradoxalement des attentes fortes : </a:t>
            </a:r>
          </a:p>
          <a:p>
            <a:pPr lvl="1"/>
            <a:r>
              <a:rPr lang="fr-FR" dirty="0" smtClean="0"/>
              <a:t>Comment construire son identité? </a:t>
            </a:r>
          </a:p>
          <a:p>
            <a:pPr lvl="1"/>
            <a:r>
              <a:rPr lang="fr-FR" dirty="0" smtClean="0"/>
              <a:t>Comment poser des choix?</a:t>
            </a:r>
          </a:p>
          <a:p>
            <a:pPr lvl="1"/>
            <a:r>
              <a:rPr lang="fr-FR" dirty="0" smtClean="0"/>
              <a:t>Comment unifier sa vie et lui donner sens? </a:t>
            </a:r>
          </a:p>
          <a:p>
            <a:pPr lvl="1"/>
            <a:r>
              <a:rPr lang="fr-FR" dirty="0" smtClean="0"/>
              <a:t>Comment vivre sa foi dans une société plurielle sécularisée? 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7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63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Des attentes fortes vis-à-vis de l’Eglise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0725"/>
          </a:xfrm>
        </p:spPr>
        <p:txBody>
          <a:bodyPr/>
          <a:lstStyle/>
          <a:p>
            <a:r>
              <a:rPr lang="fr-FR" sz="2400" dirty="0" smtClean="0"/>
              <a:t>Parfois contradictoires </a:t>
            </a:r>
          </a:p>
          <a:p>
            <a:r>
              <a:rPr lang="fr-FR" sz="2400" dirty="0" smtClean="0"/>
              <a:t>Peut apparaître certaine tension entre un courant « identitaire » et un courant plus « ouvert »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Enjeu de mettre au cœur de la pastorale des jeunes la posture du « disciple missionnaire »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Une élan missionnaire chez des jeunes avec une réelle créativité en matière d’évangélisation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59684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Les jeunes, hyper-connectés ! 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fr-FR" sz="2000" dirty="0" smtClean="0"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7</a:t>
            </a:r>
            <a:endParaRPr lang="fr-FR" sz="1050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76" y="1739437"/>
            <a:ext cx="615668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03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Malaise autour des vocations…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 lvl="0" algn="just"/>
            <a:r>
              <a:rPr lang="fr-FR" sz="2400" dirty="0" smtClean="0">
                <a:latin typeface="Calibri" panose="020F0502020204030204" pitchFamily="34" charset="0"/>
              </a:rPr>
              <a:t>De </a:t>
            </a:r>
            <a:r>
              <a:rPr lang="fr-FR" sz="2400" dirty="0">
                <a:latin typeface="Calibri" panose="020F0502020204030204" pitchFamily="34" charset="0"/>
              </a:rPr>
              <a:t>nombreux diocèses, congrégations et mouvement </a:t>
            </a:r>
            <a:r>
              <a:rPr lang="fr-FR" sz="2400" dirty="0" smtClean="0">
                <a:latin typeface="Calibri" panose="020F0502020204030204" pitchFamily="34" charset="0"/>
              </a:rPr>
              <a:t>n’ont pas répondu </a:t>
            </a:r>
            <a:r>
              <a:rPr lang="fr-FR" sz="2400" dirty="0">
                <a:latin typeface="Calibri" panose="020F0502020204030204" pitchFamily="34" charset="0"/>
              </a:rPr>
              <a:t>aux questions portant sur la pastorale des </a:t>
            </a:r>
            <a:r>
              <a:rPr lang="fr-FR" sz="2400" dirty="0" smtClean="0">
                <a:latin typeface="Calibri" panose="020F0502020204030204" pitchFamily="34" charset="0"/>
              </a:rPr>
              <a:t>vocations…</a:t>
            </a:r>
          </a:p>
          <a:p>
            <a:pPr lvl="0" algn="just"/>
            <a:r>
              <a:rPr lang="fr-FR" sz="2400" dirty="0" smtClean="0">
                <a:latin typeface="Calibri" panose="020F0502020204030204" pitchFamily="34" charset="0"/>
              </a:rPr>
              <a:t>Un contexte social et familial peu porteur pour les vocations</a:t>
            </a:r>
          </a:p>
          <a:p>
            <a:pPr lvl="0" algn="just"/>
            <a:r>
              <a:rPr lang="fr-FR" sz="2400" dirty="0" smtClean="0">
                <a:latin typeface="Calibri" panose="020F0502020204030204" pitchFamily="34" charset="0"/>
              </a:rPr>
              <a:t>Enjeu de revisiter notre pastorale des vocations</a:t>
            </a:r>
          </a:p>
          <a:p>
            <a:r>
              <a:rPr lang="fr-FR" sz="2400" dirty="0" smtClean="0">
                <a:latin typeface="Calibri" panose="020F0502020204030204" pitchFamily="34" charset="0"/>
              </a:rPr>
              <a:t>Un problème de compréhension autour du mot vocation </a:t>
            </a:r>
            <a:r>
              <a:rPr lang="fr-FR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latin typeface="Calibri" panose="020F0502020204030204" pitchFamily="34" charset="0"/>
              </a:rPr>
              <a:t>redonner </a:t>
            </a:r>
            <a:r>
              <a:rPr lang="fr-FR" sz="2400" dirty="0">
                <a:latin typeface="Calibri" panose="020F0502020204030204" pitchFamily="34" charset="0"/>
              </a:rPr>
              <a:t>sens à partir de l’appel fondamental à la vraie vie que Dieu lance à l’homme et dont la Bible est porteur, et en l’enracinant dans l’appel premier du baptême qui nous fait entrer dans l’alliance avec Dieu </a:t>
            </a:r>
            <a:r>
              <a:rPr lang="fr-FR" sz="2400" dirty="0" smtClean="0">
                <a:latin typeface="Calibri" panose="020F0502020204030204" pitchFamily="34" charset="0"/>
              </a:rPr>
              <a:t>(Concile </a:t>
            </a:r>
            <a:r>
              <a:rPr lang="fr-FR" sz="2400" dirty="0">
                <a:latin typeface="Calibri" panose="020F0502020204030204" pitchFamily="34" charset="0"/>
              </a:rPr>
              <a:t>Vatican II) </a:t>
            </a:r>
            <a:r>
              <a:rPr lang="fr-FR" sz="2400" dirty="0" smtClean="0">
                <a:latin typeface="Calibri" panose="020F0502020204030204" pitchFamily="34" charset="0"/>
              </a:rPr>
              <a:t>? </a:t>
            </a:r>
            <a:r>
              <a:rPr lang="fr-FR" sz="1200" dirty="0" err="1" smtClean="0">
                <a:latin typeface="Calibri" panose="020F0502020204030204" pitchFamily="34" charset="0"/>
              </a:rPr>
              <a:t>Cf</a:t>
            </a:r>
            <a:r>
              <a:rPr lang="fr-FR" sz="1200" dirty="0" smtClean="0">
                <a:latin typeface="Calibri" panose="020F0502020204030204" pitchFamily="34" charset="0"/>
              </a:rPr>
              <a:t> </a:t>
            </a:r>
            <a:r>
              <a:rPr lang="fr-FR" sz="1200" dirty="0" err="1" smtClean="0">
                <a:latin typeface="Calibri" panose="020F0502020204030204" pitchFamily="34" charset="0"/>
              </a:rPr>
              <a:t>lineamenta</a:t>
            </a:r>
            <a:r>
              <a:rPr lang="fr-FR" sz="1200" dirty="0">
                <a:latin typeface="Calibri" panose="020F0502020204030204" pitchFamily="34" charset="0"/>
              </a:rPr>
              <a:t>, II, 1</a:t>
            </a:r>
          </a:p>
          <a:p>
            <a:pPr lvl="0" algn="just"/>
            <a:endParaRPr lang="fr-FR" sz="2400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7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46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</a:rPr>
              <a:t>4</a:t>
            </a:r>
            <a:r>
              <a:rPr lang="fr-FR" sz="4000" b="1" dirty="0" smtClean="0">
                <a:latin typeface="Calibri" panose="020F0502020204030204" pitchFamily="34" charset="0"/>
              </a:rPr>
              <a:t>. Ce qui n’apparait pas dans les contributions et doit nous interroger</a:t>
            </a:r>
            <a:endParaRPr lang="fr-FR" sz="4000" b="1" dirty="0">
              <a:latin typeface="Calibri" panose="020F05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472528" cy="3960440"/>
          </a:xfrm>
        </p:spPr>
      </p:pic>
    </p:spTree>
    <p:extLst>
      <p:ext uri="{BB962C8B-B14F-4D97-AF65-F5344CB8AC3E}">
        <p14:creationId xmlns:p14="http://schemas.microsoft.com/office/powerpoint/2010/main" val="4127821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Les périphéries…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fr-FR" sz="2000" dirty="0" smtClean="0">
              <a:latin typeface="Calibri" panose="020F0502020204030204" pitchFamily="34" charset="0"/>
            </a:endParaRPr>
          </a:p>
          <a:p>
            <a:pPr lvl="0" algn="just"/>
            <a:r>
              <a:rPr lang="fr-FR" dirty="0" smtClean="0">
                <a:latin typeface="Calibri" panose="020F0502020204030204" pitchFamily="34" charset="0"/>
              </a:rPr>
              <a:t>Ces jeunes que l’on ne voit pas à l’Eglise</a:t>
            </a:r>
            <a:endParaRPr lang="fr-FR" dirty="0">
              <a:latin typeface="Calibri" panose="020F0502020204030204" pitchFamily="34" charset="0"/>
            </a:endParaRPr>
          </a:p>
          <a:p>
            <a:pPr lvl="0" algn="just"/>
            <a:r>
              <a:rPr lang="fr-FR" dirty="0">
                <a:latin typeface="Calibri" panose="020F0502020204030204" pitchFamily="34" charset="0"/>
              </a:rPr>
              <a:t>Les </a:t>
            </a:r>
            <a:r>
              <a:rPr lang="fr-FR" dirty="0" smtClean="0">
                <a:latin typeface="Calibri" panose="020F0502020204030204" pitchFamily="34" charset="0"/>
              </a:rPr>
              <a:t>questions affectives, relationnelles et sexuelles</a:t>
            </a:r>
          </a:p>
          <a:p>
            <a:pPr lvl="0" algn="just"/>
            <a:r>
              <a:rPr lang="fr-FR" dirty="0" smtClean="0">
                <a:latin typeface="Calibri" panose="020F0502020204030204" pitchFamily="34" charset="0"/>
              </a:rPr>
              <a:t>Les jeunes porteurs de handicap, les jeunes fragilisés, blessés</a:t>
            </a:r>
            <a:endParaRPr lang="fr-FR" dirty="0">
              <a:latin typeface="Calibri" panose="020F0502020204030204" pitchFamily="34" charset="0"/>
            </a:endParaRPr>
          </a:p>
          <a:p>
            <a:pPr lvl="0" algn="just"/>
            <a:r>
              <a:rPr lang="fr-FR" dirty="0" smtClean="0">
                <a:latin typeface="Calibri" panose="020F0502020204030204" pitchFamily="34" charset="0"/>
              </a:rPr>
              <a:t>L’engagement dans la cité au service du Bien Commun</a:t>
            </a:r>
          </a:p>
          <a:p>
            <a:pPr lvl="0" algn="just"/>
            <a:r>
              <a:rPr lang="fr-FR" dirty="0" smtClean="0">
                <a:latin typeface="Calibri" panose="020F0502020204030204" pitchFamily="34" charset="0"/>
              </a:rPr>
              <a:t>La dignité des jeunes</a:t>
            </a:r>
            <a:endParaRPr lang="fr-FR" dirty="0">
              <a:latin typeface="Calibri" panose="020F0502020204030204" pitchFamily="34" charset="0"/>
            </a:endParaRPr>
          </a:p>
          <a:p>
            <a:pPr lvl="0" algn="just"/>
            <a:endParaRPr lang="fr-FR" sz="2000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20" y="6165304"/>
            <a:ext cx="972118" cy="5400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7200" y="6351131"/>
            <a:ext cx="7427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</a:rPr>
              <a:t>Synthèse Consultations Synode 2018– AP 4 novembre 2017				</a:t>
            </a:r>
            <a:r>
              <a:rPr lang="fr-FR" sz="1050" dirty="0" smtClean="0">
                <a:latin typeface="Calibri" panose="020F0502020204030204" pitchFamily="34" charset="0"/>
              </a:rPr>
              <a:t>            Page 7</a:t>
            </a:r>
            <a:endParaRPr lang="fr-FR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84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Marcher </a:t>
            </a:r>
            <a:r>
              <a:rPr lang="fr-FR" altLang="fr-FR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ensemble</a:t>
            </a:r>
            <a:endParaRPr lang="fr-FR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5" y="1625600"/>
            <a:ext cx="46736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</a:rPr>
              <a:t>5. Conclusion</a:t>
            </a:r>
            <a:endParaRPr lang="fr-FR" b="1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8069"/>
          </a:xfrm>
        </p:spPr>
        <p:txBody>
          <a:bodyPr/>
          <a:lstStyle/>
          <a:p>
            <a:r>
              <a:rPr lang="fr-FR" dirty="0" smtClean="0"/>
              <a:t>Une option préférentielle pour les jeunes face à l’urgence éducative? </a:t>
            </a:r>
          </a:p>
          <a:p>
            <a:endParaRPr lang="fr-FR" dirty="0"/>
          </a:p>
          <a:p>
            <a:r>
              <a:rPr lang="fr-FR" dirty="0" smtClean="0"/>
              <a:t>Des appels pour la suite dans la dynamique du synode 2018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091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Image prière du Pape François pour le synode 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515584" cy="4770477"/>
          </a:xfrm>
        </p:spPr>
      </p:pic>
      <p:sp>
        <p:nvSpPr>
          <p:cNvPr id="5" name="Rectangle 4"/>
          <p:cNvSpPr/>
          <p:nvPr/>
        </p:nvSpPr>
        <p:spPr>
          <a:xfrm>
            <a:off x="4320480" y="1412776"/>
            <a:ext cx="45720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rgbClr val="242424"/>
                </a:solidFill>
              </a:rPr>
              <a:t>Seigneur Jésus,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ton Eglise qui chemine vers le synode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Tourne son regard vers tous les jeunes du monde.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Nous te prions pour qu’avec courage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ils prennent en main leur vie,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qu’ils aspirent aux choses les plus belles et les plus profondes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et qu’ils conservent toujours un cœur libre.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 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Aide-les à répondre,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accompagnés par des guides sages et généreux,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à l’appel que tu adresses à chacun d’entre eux,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pour qu’ils réalisent leur projet de vie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et parviennent au bonheur.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Tiens leur cœur ouvert aux grands rêves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et rends-les attentifs au bien des frères.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 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Comme le Disciple aimé,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qu’ils soient eux aussi au pied de la Croix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pour accueillir ta Mère, la recevant de Toi en don.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Qu’ils soient les témoins de ta Résurrection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Et qu’ils sachent te reconnaître, vivant à leurs côtés,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annonçant avec joie que Tu es le Seigneur.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 </a:t>
            </a:r>
          </a:p>
          <a:p>
            <a:pPr algn="ctr"/>
            <a:r>
              <a:rPr lang="fr-FR" sz="1400" dirty="0">
                <a:solidFill>
                  <a:srgbClr val="242424"/>
                </a:solidFill>
              </a:rPr>
              <a:t>Amen.</a:t>
            </a:r>
            <a:endParaRPr lang="fr-FR" sz="1400" dirty="0">
              <a:solidFill>
                <a:srgbClr val="2424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777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synodale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Octobre 2017</a:t>
            </a:r>
            <a:r>
              <a:rPr lang="fr-FR" dirty="0" smtClean="0"/>
              <a:t>: Annonce du synode par le Pape François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Janvier 2017 </a:t>
            </a:r>
            <a:r>
              <a:rPr lang="fr-FR" dirty="0" smtClean="0"/>
              <a:t>: publication du document préparatoire avec questionnaire acteurs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Juin 2017 </a:t>
            </a:r>
            <a:r>
              <a:rPr lang="fr-FR" dirty="0" smtClean="0"/>
              <a:t>: ouverture du questionnaire pour les jeunes du Vatican </a:t>
            </a:r>
            <a:r>
              <a:rPr lang="fr-FR" dirty="0" smtClean="0">
                <a:sym typeface="Wingdings" panose="05000000000000000000" pitchFamily="2" charset="2"/>
              </a:rPr>
              <a:t> fin décembre 2018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Juillet 2017 </a:t>
            </a:r>
            <a:r>
              <a:rPr lang="fr-FR" dirty="0" smtClean="0"/>
              <a:t>: retour des réponses françaises à la consultation synodale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Août/sept 2017 </a:t>
            </a:r>
            <a:r>
              <a:rPr lang="fr-FR" dirty="0" smtClean="0"/>
              <a:t>: rédaction de la synthèse nationale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35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synodale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954" y="1628800"/>
            <a:ext cx="8229600" cy="45307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11-15 septembre à Rome </a:t>
            </a:r>
            <a:r>
              <a:rPr lang="fr-FR" dirty="0"/>
              <a:t>: séminaire international d’études sur les jeunes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Novembre </a:t>
            </a:r>
            <a:r>
              <a:rPr lang="fr-FR" dirty="0" smtClean="0">
                <a:solidFill>
                  <a:srgbClr val="FFC000"/>
                </a:solidFill>
              </a:rPr>
              <a:t>2017 </a:t>
            </a:r>
            <a:r>
              <a:rPr lang="fr-FR" dirty="0" smtClean="0"/>
              <a:t>: </a:t>
            </a:r>
            <a:r>
              <a:rPr lang="fr-FR" dirty="0"/>
              <a:t>présentation aux évêques en AP et publication de la synthèse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18-24 mars 2018 </a:t>
            </a:r>
            <a:r>
              <a:rPr lang="fr-FR" dirty="0" smtClean="0"/>
              <a:t>: Pré-synode des jeunes à </a:t>
            </a:r>
            <a:r>
              <a:rPr lang="fr-FR" dirty="0"/>
              <a:t>Rome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Printemps 2018 </a:t>
            </a:r>
            <a:r>
              <a:rPr lang="fr-FR" dirty="0"/>
              <a:t>: publication </a:t>
            </a:r>
            <a:r>
              <a:rPr lang="fr-FR" dirty="0" err="1"/>
              <a:t>Instrumentum</a:t>
            </a:r>
            <a:r>
              <a:rPr lang="fr-FR" dirty="0"/>
              <a:t> </a:t>
            </a:r>
            <a:r>
              <a:rPr lang="fr-FR" dirty="0" err="1"/>
              <a:t>Laboris</a:t>
            </a: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C000"/>
                </a:solidFill>
              </a:rPr>
              <a:t>3 au 28 Octobre </a:t>
            </a:r>
            <a:r>
              <a:rPr lang="fr-FR" dirty="0">
                <a:solidFill>
                  <a:srgbClr val="FFC000"/>
                </a:solidFill>
              </a:rPr>
              <a:t>2018 </a:t>
            </a:r>
            <a:r>
              <a:rPr lang="fr-FR" dirty="0"/>
              <a:t>: synode à 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C000"/>
                </a:solidFill>
              </a:rPr>
              <a:t>Janvier 2019 </a:t>
            </a:r>
            <a:r>
              <a:rPr lang="fr-FR" dirty="0"/>
              <a:t>: JMJ </a:t>
            </a:r>
            <a:r>
              <a:rPr lang="fr-FR" dirty="0" smtClean="0"/>
              <a:t>Panama</a:t>
            </a:r>
          </a:p>
          <a:p>
            <a:pPr marL="800100" lvl="2" indent="0">
              <a:buNone/>
            </a:pPr>
            <a:r>
              <a:rPr lang="fr-FR" dirty="0" smtClean="0"/>
              <a:t>3 et 4 février : Ecclesia Campus</a:t>
            </a:r>
          </a:p>
          <a:p>
            <a:pPr marL="800100" lvl="2" indent="0">
              <a:buNone/>
            </a:pPr>
            <a:r>
              <a:rPr lang="fr-FR" dirty="0" smtClean="0"/>
              <a:t>5 avril : journée CEF sur accompagnement et discernement</a:t>
            </a:r>
          </a:p>
          <a:p>
            <a:pPr marL="800100" lvl="2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55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Une occasion de relire la pastorale des jeunes et des vocations</a:t>
            </a: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628800"/>
            <a:ext cx="598174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Tous </a:t>
            </a: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acteurs : impliquer les jeunes</a:t>
            </a:r>
            <a: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/>
            </a:r>
            <a:b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</a:b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631517"/>
            <a:ext cx="8750623" cy="49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59"/>
          </a:xfrm>
        </p:spPr>
        <p:txBody>
          <a:bodyPr/>
          <a:lstStyle/>
          <a:p>
            <a:r>
              <a:rPr lang="fr-FR" altLang="fr-FR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Se mettre </a:t>
            </a:r>
            <a:r>
              <a:rPr lang="fr-FR" altLang="fr-FR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/>
            </a:r>
            <a:br>
              <a:rPr lang="fr-FR" altLang="fr-FR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</a:br>
            <a:r>
              <a:rPr lang="fr-FR" altLang="fr-FR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en route</a:t>
            </a:r>
            <a:endParaRPr lang="fr-FR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3928" y="188640"/>
            <a:ext cx="4838190" cy="62646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683" y="3244334"/>
            <a:ext cx="40463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Au-delà d’un </a:t>
            </a:r>
            <a:r>
              <a:rPr lang="fr-FR" altLang="fr-FR" sz="28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moment :</a:t>
            </a:r>
          </a:p>
          <a:p>
            <a:r>
              <a:rPr lang="fr-FR" altLang="fr-FR" sz="28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 un processus</a:t>
            </a:r>
            <a:endParaRPr lang="fr-FR" altLang="fr-FR" sz="2800" dirty="0">
              <a:latin typeface="Eras Demi ITC" panose="020B0805030504020804" pitchFamily="34" charset="0"/>
              <a:ea typeface="Eras Demi ITC" panose="020B0805030504020804" pitchFamily="34" charset="0"/>
              <a:cs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L’Eglise à l’écoute des </a:t>
            </a: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jeunes: </a:t>
            </a:r>
            <a:b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</a:br>
            <a:r>
              <a:rPr lang="fr-FR" altLang="fr-FR" sz="3200" dirty="0" smtClean="0">
                <a:latin typeface="Eras Demi ITC" panose="020B0805030504020804" pitchFamily="34" charset="0"/>
                <a:ea typeface="Eras Demi ITC" panose="020B0805030504020804" pitchFamily="34" charset="0"/>
                <a:cs typeface="Eras Demi ITC" panose="020B0805030504020804" pitchFamily="34" charset="0"/>
              </a:rPr>
              <a:t>entrer en dialogue</a:t>
            </a:r>
            <a:endParaRPr lang="fr-FR" sz="3200" dirty="0"/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2325" y="1557338"/>
            <a:ext cx="579278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level">
  <a:themeElements>
    <a:clrScheme name="Personnalisé 3">
      <a:dk1>
        <a:srgbClr val="000000"/>
      </a:dk1>
      <a:lt1>
        <a:srgbClr val="FFFFFF"/>
      </a:lt1>
      <a:dk2>
        <a:srgbClr val="0070C0"/>
      </a:dk2>
      <a:lt2>
        <a:srgbClr val="FFC000"/>
      </a:lt2>
      <a:accent1>
        <a:srgbClr val="7FCA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0070C0"/>
      </a:hlink>
      <a:folHlink>
        <a:srgbClr val="002060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AE5A4C41-245A-4C88-AC8E-B90D187A7EBA}" vid="{91E2D877-20E0-44D1-A44D-1313479D6CB0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FD63EB-3EC1-4B1E-B73F-90816382A1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PPT</Template>
  <TotalTime>834</TotalTime>
  <Words>993</Words>
  <Application>Microsoft Office PowerPoint</Application>
  <PresentationFormat>Affichage à l'écran (4:3)</PresentationFormat>
  <Paragraphs>173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Bernard MT Condensed</vt:lpstr>
      <vt:lpstr>Calibri</vt:lpstr>
      <vt:lpstr>Eras Demi ITC</vt:lpstr>
      <vt:lpstr>Times New Roman</vt:lpstr>
      <vt:lpstr>Wingdings</vt:lpstr>
      <vt:lpstr>presentation_level</vt:lpstr>
      <vt:lpstr>Conception personnalisée</vt:lpstr>
      <vt:lpstr>Discerner et grandir #synod2018 « les jeunes, la foi et le discernement des vocations »  Colloque TRANSMETTRE, Lourdes 10 février 2018</vt:lpstr>
      <vt:lpstr>Vers le synode 2018</vt:lpstr>
      <vt:lpstr>Marcher ensemble</vt:lpstr>
      <vt:lpstr>La démarche synodale</vt:lpstr>
      <vt:lpstr>La démarche synodale</vt:lpstr>
      <vt:lpstr>Une occasion de relire la pastorale des jeunes et des vocations</vt:lpstr>
      <vt:lpstr>Tous acteurs : impliquer les jeunes </vt:lpstr>
      <vt:lpstr>Se mettre  en route</vt:lpstr>
      <vt:lpstr>L’Eglise à l’écoute des jeunes:  entrer en dialogue</vt:lpstr>
      <vt:lpstr>Conscients des résistances ?  Se laisser déplacer.</vt:lpstr>
      <vt:lpstr>L’intergénération : un défi d’accueil réciproque</vt:lpstr>
      <vt:lpstr>Aujourd’hui : les jeunes sont le présent de l’Eglise</vt:lpstr>
      <vt:lpstr>Le risque des déceptions :  l’enjeu des fruits visibles</vt:lpstr>
      <vt:lpstr>Faire ce qui est possible</vt:lpstr>
      <vt:lpstr>Un questionnaire préparatoire pour les acteurs de la pastorale</vt:lpstr>
      <vt:lpstr>Une large consultation Des démarches diocésaines variées</vt:lpstr>
      <vt:lpstr>Les jeunes en France, chiffres clés</vt:lpstr>
      <vt:lpstr>Jeunes, Eglise, Société</vt:lpstr>
      <vt:lpstr>Les attentes par rapport à l’Eglise</vt:lpstr>
      <vt:lpstr>La pastorale des vocations</vt:lpstr>
      <vt:lpstr>Mise en commun des expériences</vt:lpstr>
      <vt:lpstr>3. Quelques points saillants</vt:lpstr>
      <vt:lpstr>L’importance des temps forts</vt:lpstr>
      <vt:lpstr>Le rapport aux institutions, à l’Eglise</vt:lpstr>
      <vt:lpstr>Des attentes fortes vis-à-vis de l’Eglise</vt:lpstr>
      <vt:lpstr>Les jeunes, hyper-connectés ! </vt:lpstr>
      <vt:lpstr>Malaise autour des vocations…</vt:lpstr>
      <vt:lpstr>4. Ce qui n’apparait pas dans les contributions et doit nous interroger</vt:lpstr>
      <vt:lpstr>Les périphéries…</vt:lpstr>
      <vt:lpstr>5. Conclusion</vt:lpstr>
      <vt:lpstr>Image prière du Pape François pour le synode </vt:lpstr>
    </vt:vector>
  </TitlesOfParts>
  <Company>Conférence Evêques de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Nathalie Becquart (SNEJV/Soeur)</dc:creator>
  <cp:lastModifiedBy>Nathalie Becquart (SNEJV/Soeur)</cp:lastModifiedBy>
  <cp:revision>43</cp:revision>
  <dcterms:created xsi:type="dcterms:W3CDTF">2017-10-18T09:31:53Z</dcterms:created>
  <dcterms:modified xsi:type="dcterms:W3CDTF">2018-02-16T19:45:10Z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TC060874521036</vt:lpwstr>
  </property>
</Properties>
</file>