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72" r:id="rId11"/>
    <p:sldId id="288" r:id="rId12"/>
    <p:sldId id="289" r:id="rId13"/>
    <p:sldId id="290" r:id="rId14"/>
    <p:sldId id="291" r:id="rId15"/>
    <p:sldId id="292" r:id="rId16"/>
    <p:sldId id="293" r:id="rId17"/>
    <p:sldId id="294" r:id="rId18"/>
    <p:sldId id="295" r:id="rId19"/>
    <p:sldId id="296" r:id="rId20"/>
    <p:sldId id="297" r:id="rId21"/>
    <p:sldId id="287" r:id="rId22"/>
    <p:sldId id="298" r:id="rId23"/>
    <p:sldId id="299" r:id="rId24"/>
    <p:sldId id="300"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ébastien Combre" initials="SC" lastIdx="1" clrIdx="0">
    <p:extLst>
      <p:ext uri="{19B8F6BF-5375-455C-9EA6-DF929625EA0E}">
        <p15:presenceInfo xmlns:p15="http://schemas.microsoft.com/office/powerpoint/2012/main" userId="7710fcd93ba4073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4660"/>
  </p:normalViewPr>
  <p:slideViewPr>
    <p:cSldViewPr snapToGrid="0">
      <p:cViewPr varScale="1">
        <p:scale>
          <a:sx n="72" d="100"/>
          <a:sy n="72" d="100"/>
        </p:scale>
        <p:origin x="43" y="395"/>
      </p:cViewPr>
      <p:guideLst/>
    </p:cSldViewPr>
  </p:slideViewPr>
  <p:notesTextViewPr>
    <p:cViewPr>
      <p:scale>
        <a:sx n="1" d="1"/>
        <a:sy n="1" d="1"/>
      </p:scale>
      <p:origin x="0" y="0"/>
    </p:cViewPr>
  </p:notesTextViewPr>
  <p:notesViewPr>
    <p:cSldViewPr snapToGrid="0" showGuides="1">
      <p:cViewPr varScale="1">
        <p:scale>
          <a:sx n="67" d="100"/>
          <a:sy n="67" d="100"/>
        </p:scale>
        <p:origin x="2768" y="59"/>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4-19T12:03:42.511"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75B815-18FF-4A3D-9B40-CC3DB60DC321}" type="datetimeFigureOut">
              <a:rPr lang="fr-FR" smtClean="0"/>
              <a:t>19/04/2017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3B34D-136E-4336-8C56-40610437E4B9}" type="slidenum">
              <a:rPr lang="fr-FR" smtClean="0"/>
              <a:t>‹N°›</a:t>
            </a:fld>
            <a:endParaRPr lang="fr-FR"/>
          </a:p>
        </p:txBody>
      </p:sp>
    </p:spTree>
    <p:extLst>
      <p:ext uri="{BB962C8B-B14F-4D97-AF65-F5344CB8AC3E}">
        <p14:creationId xmlns:p14="http://schemas.microsoft.com/office/powerpoint/2010/main" val="3106919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Témoignages</a:t>
            </a:r>
            <a:endParaRPr lang="fr-FR" dirty="0"/>
          </a:p>
        </p:txBody>
      </p:sp>
      <p:sp>
        <p:nvSpPr>
          <p:cNvPr id="4" name="Espace réservé du numéro de diapositive 3"/>
          <p:cNvSpPr>
            <a:spLocks noGrp="1"/>
          </p:cNvSpPr>
          <p:nvPr>
            <p:ph type="sldNum" sz="quarter" idx="10"/>
          </p:nvPr>
        </p:nvSpPr>
        <p:spPr/>
        <p:txBody>
          <a:bodyPr/>
          <a:lstStyle/>
          <a:p>
            <a:fld id="{5273B34D-136E-4336-8C56-40610437E4B9}" type="slidenum">
              <a:rPr lang="fr-FR" smtClean="0"/>
              <a:t>9</a:t>
            </a:fld>
            <a:endParaRPr lang="fr-FR"/>
          </a:p>
        </p:txBody>
      </p:sp>
    </p:spTree>
    <p:extLst>
      <p:ext uri="{BB962C8B-B14F-4D97-AF65-F5344CB8AC3E}">
        <p14:creationId xmlns:p14="http://schemas.microsoft.com/office/powerpoint/2010/main" val="244480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Remonter/</a:t>
            </a:r>
            <a:r>
              <a:rPr lang="fr-FR" dirty="0" err="1" smtClean="0"/>
              <a:t>priére</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5273B34D-136E-4336-8C56-40610437E4B9}" type="slidenum">
              <a:rPr lang="fr-FR" smtClean="0"/>
              <a:t>23</a:t>
            </a:fld>
            <a:endParaRPr lang="fr-FR"/>
          </a:p>
        </p:txBody>
      </p:sp>
    </p:spTree>
    <p:extLst>
      <p:ext uri="{BB962C8B-B14F-4D97-AF65-F5344CB8AC3E}">
        <p14:creationId xmlns:p14="http://schemas.microsoft.com/office/powerpoint/2010/main" val="1816245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273B34D-136E-4336-8C56-40610437E4B9}" type="slidenum">
              <a:rPr lang="fr-FR" smtClean="0"/>
              <a:t>24</a:t>
            </a:fld>
            <a:endParaRPr lang="fr-FR"/>
          </a:p>
        </p:txBody>
      </p:sp>
    </p:spTree>
    <p:extLst>
      <p:ext uri="{BB962C8B-B14F-4D97-AF65-F5344CB8AC3E}">
        <p14:creationId xmlns:p14="http://schemas.microsoft.com/office/powerpoint/2010/main" val="3432372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A888FCB-68EF-49F9-8244-0773296FF4C5}" type="datetimeFigureOut">
              <a:rPr lang="fr-FR" smtClean="0"/>
              <a:t>19/04/2017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0D87698-B439-49DF-A695-9176587D00B7}" type="slidenum">
              <a:rPr lang="fr-FR" smtClean="0"/>
              <a:t>‹N°›</a:t>
            </a:fld>
            <a:endParaRPr lang="fr-FR"/>
          </a:p>
        </p:txBody>
      </p:sp>
    </p:spTree>
    <p:extLst>
      <p:ext uri="{BB962C8B-B14F-4D97-AF65-F5344CB8AC3E}">
        <p14:creationId xmlns:p14="http://schemas.microsoft.com/office/powerpoint/2010/main" val="1670363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A888FCB-68EF-49F9-8244-0773296FF4C5}" type="datetimeFigureOut">
              <a:rPr lang="fr-FR" smtClean="0"/>
              <a:t>19/04/2017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0D87698-B439-49DF-A695-9176587D00B7}" type="slidenum">
              <a:rPr lang="fr-FR" smtClean="0"/>
              <a:t>‹N°›</a:t>
            </a:fld>
            <a:endParaRPr lang="fr-FR"/>
          </a:p>
        </p:txBody>
      </p:sp>
    </p:spTree>
    <p:extLst>
      <p:ext uri="{BB962C8B-B14F-4D97-AF65-F5344CB8AC3E}">
        <p14:creationId xmlns:p14="http://schemas.microsoft.com/office/powerpoint/2010/main" val="562928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A888FCB-68EF-49F9-8244-0773296FF4C5}" type="datetimeFigureOut">
              <a:rPr lang="fr-FR" smtClean="0"/>
              <a:t>19/04/2017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0D87698-B439-49DF-A695-9176587D00B7}" type="slidenum">
              <a:rPr lang="fr-FR" smtClean="0"/>
              <a:t>‹N°›</a:t>
            </a:fld>
            <a:endParaRPr lang="fr-FR"/>
          </a:p>
        </p:txBody>
      </p:sp>
    </p:spTree>
    <p:extLst>
      <p:ext uri="{BB962C8B-B14F-4D97-AF65-F5344CB8AC3E}">
        <p14:creationId xmlns:p14="http://schemas.microsoft.com/office/powerpoint/2010/main" val="2064520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A888FCB-68EF-49F9-8244-0773296FF4C5}" type="datetimeFigureOut">
              <a:rPr lang="fr-FR" smtClean="0"/>
              <a:t>19/04/2017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0D87698-B439-49DF-A695-9176587D00B7}" type="slidenum">
              <a:rPr lang="fr-FR" smtClean="0"/>
              <a:t>‹N°›</a:t>
            </a:fld>
            <a:endParaRPr lang="fr-FR"/>
          </a:p>
        </p:txBody>
      </p:sp>
    </p:spTree>
    <p:extLst>
      <p:ext uri="{BB962C8B-B14F-4D97-AF65-F5344CB8AC3E}">
        <p14:creationId xmlns:p14="http://schemas.microsoft.com/office/powerpoint/2010/main" val="490670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A888FCB-68EF-49F9-8244-0773296FF4C5}" type="datetimeFigureOut">
              <a:rPr lang="fr-FR" smtClean="0"/>
              <a:t>19/04/2017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0D87698-B439-49DF-A695-9176587D00B7}" type="slidenum">
              <a:rPr lang="fr-FR" smtClean="0"/>
              <a:t>‹N°›</a:t>
            </a:fld>
            <a:endParaRPr lang="fr-FR"/>
          </a:p>
        </p:txBody>
      </p:sp>
    </p:spTree>
    <p:extLst>
      <p:ext uri="{BB962C8B-B14F-4D97-AF65-F5344CB8AC3E}">
        <p14:creationId xmlns:p14="http://schemas.microsoft.com/office/powerpoint/2010/main" val="131853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A888FCB-68EF-49F9-8244-0773296FF4C5}" type="datetimeFigureOut">
              <a:rPr lang="fr-FR" smtClean="0"/>
              <a:t>19/04/2017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0D87698-B439-49DF-A695-9176587D00B7}" type="slidenum">
              <a:rPr lang="fr-FR" smtClean="0"/>
              <a:t>‹N°›</a:t>
            </a:fld>
            <a:endParaRPr lang="fr-FR"/>
          </a:p>
        </p:txBody>
      </p:sp>
    </p:spTree>
    <p:extLst>
      <p:ext uri="{BB962C8B-B14F-4D97-AF65-F5344CB8AC3E}">
        <p14:creationId xmlns:p14="http://schemas.microsoft.com/office/powerpoint/2010/main" val="3119639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A888FCB-68EF-49F9-8244-0773296FF4C5}" type="datetimeFigureOut">
              <a:rPr lang="fr-FR" smtClean="0"/>
              <a:t>19/04/2017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0D87698-B439-49DF-A695-9176587D00B7}" type="slidenum">
              <a:rPr lang="fr-FR" smtClean="0"/>
              <a:t>‹N°›</a:t>
            </a:fld>
            <a:endParaRPr lang="fr-FR"/>
          </a:p>
        </p:txBody>
      </p:sp>
    </p:spTree>
    <p:extLst>
      <p:ext uri="{BB962C8B-B14F-4D97-AF65-F5344CB8AC3E}">
        <p14:creationId xmlns:p14="http://schemas.microsoft.com/office/powerpoint/2010/main" val="3885933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A888FCB-68EF-49F9-8244-0773296FF4C5}" type="datetimeFigureOut">
              <a:rPr lang="fr-FR" smtClean="0"/>
              <a:t>19/04/2017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0D87698-B439-49DF-A695-9176587D00B7}" type="slidenum">
              <a:rPr lang="fr-FR" smtClean="0"/>
              <a:t>‹N°›</a:t>
            </a:fld>
            <a:endParaRPr lang="fr-FR"/>
          </a:p>
        </p:txBody>
      </p:sp>
    </p:spTree>
    <p:extLst>
      <p:ext uri="{BB962C8B-B14F-4D97-AF65-F5344CB8AC3E}">
        <p14:creationId xmlns:p14="http://schemas.microsoft.com/office/powerpoint/2010/main" val="213642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A888FCB-68EF-49F9-8244-0773296FF4C5}" type="datetimeFigureOut">
              <a:rPr lang="fr-FR" smtClean="0"/>
              <a:t>19/04/2017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0D87698-B439-49DF-A695-9176587D00B7}" type="slidenum">
              <a:rPr lang="fr-FR" smtClean="0"/>
              <a:t>‹N°›</a:t>
            </a:fld>
            <a:endParaRPr lang="fr-FR"/>
          </a:p>
        </p:txBody>
      </p:sp>
    </p:spTree>
    <p:extLst>
      <p:ext uri="{BB962C8B-B14F-4D97-AF65-F5344CB8AC3E}">
        <p14:creationId xmlns:p14="http://schemas.microsoft.com/office/powerpoint/2010/main" val="4260613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A888FCB-68EF-49F9-8244-0773296FF4C5}" type="datetimeFigureOut">
              <a:rPr lang="fr-FR" smtClean="0"/>
              <a:t>19/04/2017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0D87698-B439-49DF-A695-9176587D00B7}" type="slidenum">
              <a:rPr lang="fr-FR" smtClean="0"/>
              <a:t>‹N°›</a:t>
            </a:fld>
            <a:endParaRPr lang="fr-FR"/>
          </a:p>
        </p:txBody>
      </p:sp>
    </p:spTree>
    <p:extLst>
      <p:ext uri="{BB962C8B-B14F-4D97-AF65-F5344CB8AC3E}">
        <p14:creationId xmlns:p14="http://schemas.microsoft.com/office/powerpoint/2010/main" val="1467826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A888FCB-68EF-49F9-8244-0773296FF4C5}" type="datetimeFigureOut">
              <a:rPr lang="fr-FR" smtClean="0"/>
              <a:t>19/04/2017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0D87698-B439-49DF-A695-9176587D00B7}" type="slidenum">
              <a:rPr lang="fr-FR" smtClean="0"/>
              <a:t>‹N°›</a:t>
            </a:fld>
            <a:endParaRPr lang="fr-FR"/>
          </a:p>
        </p:txBody>
      </p:sp>
    </p:spTree>
    <p:extLst>
      <p:ext uri="{BB962C8B-B14F-4D97-AF65-F5344CB8AC3E}">
        <p14:creationId xmlns:p14="http://schemas.microsoft.com/office/powerpoint/2010/main" val="1656729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88FCB-68EF-49F9-8244-0773296FF4C5}" type="datetimeFigureOut">
              <a:rPr lang="fr-FR" smtClean="0"/>
              <a:t>19/04/2017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D87698-B439-49DF-A695-9176587D00B7}" type="slidenum">
              <a:rPr lang="fr-FR" smtClean="0"/>
              <a:t>‹N°›</a:t>
            </a:fld>
            <a:endParaRPr lang="fr-FR"/>
          </a:p>
        </p:txBody>
      </p:sp>
    </p:spTree>
    <p:extLst>
      <p:ext uri="{BB962C8B-B14F-4D97-AF65-F5344CB8AC3E}">
        <p14:creationId xmlns:p14="http://schemas.microsoft.com/office/powerpoint/2010/main" val="691904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1962" y="861552"/>
            <a:ext cx="8916558" cy="5064752"/>
          </a:xfrm>
          <a:prstGeom prst="rect">
            <a:avLst/>
          </a:prstGeom>
        </p:spPr>
      </p:pic>
      <p:sp>
        <p:nvSpPr>
          <p:cNvPr id="5" name="ZoneTexte 4"/>
          <p:cNvSpPr txBox="1"/>
          <p:nvPr/>
        </p:nvSpPr>
        <p:spPr>
          <a:xfrm>
            <a:off x="-32193" y="153666"/>
            <a:ext cx="12191999" cy="707886"/>
          </a:xfrm>
          <a:prstGeom prst="rect">
            <a:avLst/>
          </a:prstGeom>
          <a:noFill/>
        </p:spPr>
        <p:txBody>
          <a:bodyPr wrap="square" rtlCol="0">
            <a:spAutoFit/>
          </a:bodyPr>
          <a:lstStyle/>
          <a:p>
            <a:pPr algn="ctr"/>
            <a:r>
              <a:rPr lang="fr-FR" sz="4000" u="sng" dirty="0" smtClean="0">
                <a:solidFill>
                  <a:schemeClr val="accent2">
                    <a:lumMod val="50000"/>
                  </a:schemeClr>
                </a:solidFill>
              </a:rPr>
              <a:t>Relecture pour les acteurs de l’accueil de Migrants</a:t>
            </a:r>
            <a:r>
              <a:rPr lang="fr-FR" u="sng" dirty="0" smtClean="0">
                <a:solidFill>
                  <a:schemeClr val="accent2">
                    <a:lumMod val="50000"/>
                  </a:schemeClr>
                </a:solidFill>
              </a:rPr>
              <a:t>.</a:t>
            </a:r>
            <a:endParaRPr lang="fr-FR" u="sng" dirty="0">
              <a:solidFill>
                <a:schemeClr val="accent2">
                  <a:lumMod val="50000"/>
                </a:schemeClr>
              </a:solidFill>
            </a:endParaRPr>
          </a:p>
        </p:txBody>
      </p:sp>
    </p:spTree>
    <p:extLst>
      <p:ext uri="{BB962C8B-B14F-4D97-AF65-F5344CB8AC3E}">
        <p14:creationId xmlns:p14="http://schemas.microsoft.com/office/powerpoint/2010/main" val="352170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12192000" cy="6858000"/>
          </a:xfrm>
        </p:spPr>
        <p:txBody>
          <a:bodyPr>
            <a:normAutofit/>
          </a:bodyPr>
          <a:lstStyle/>
          <a:p>
            <a:pPr marL="0" indent="0" algn="ctr">
              <a:buNone/>
            </a:pPr>
            <a:r>
              <a:rPr lang="fr-FR" b="1" u="sng" dirty="0" smtClean="0"/>
              <a:t>Parole de Dieu </a:t>
            </a:r>
          </a:p>
          <a:p>
            <a:pPr marL="0" indent="0" algn="ctr">
              <a:buNone/>
            </a:pPr>
            <a:endParaRPr lang="fr-FR" b="1" u="sng" dirty="0"/>
          </a:p>
          <a:p>
            <a:pPr marL="0" indent="0" algn="ctr">
              <a:buNone/>
            </a:pPr>
            <a:r>
              <a:rPr lang="fr-FR" u="sng" dirty="0"/>
              <a:t>Lecture </a:t>
            </a:r>
            <a:r>
              <a:rPr lang="fr-FR" u="sng" dirty="0" smtClean="0"/>
              <a:t>de la Genèse 12 1-5</a:t>
            </a:r>
            <a:endParaRPr lang="fr-FR" dirty="0"/>
          </a:p>
          <a:p>
            <a:pPr marL="0" indent="0">
              <a:buNone/>
            </a:pPr>
            <a:r>
              <a:rPr lang="fr-FR" dirty="0"/>
              <a:t> </a:t>
            </a:r>
          </a:p>
          <a:p>
            <a:pPr marL="0" indent="0">
              <a:buNone/>
            </a:pPr>
            <a:r>
              <a:rPr lang="fr-FR" dirty="0" smtClean="0"/>
              <a:t>    Le </a:t>
            </a:r>
            <a:r>
              <a:rPr lang="fr-FR" dirty="0"/>
              <a:t>Seigneur dit à Abram : Quitte ton pays, ta parenté et la maison de ton père, pour le pays que je t'indiquerai. Je ferai de toi un grand peuple, je te bénirai, je magnifierai ton nom; sois une bénédiction !</a:t>
            </a:r>
          </a:p>
          <a:p>
            <a:pPr marL="0" indent="0">
              <a:buNone/>
            </a:pPr>
            <a:r>
              <a:rPr lang="fr-FR" dirty="0" smtClean="0"/>
              <a:t>    </a:t>
            </a:r>
          </a:p>
          <a:p>
            <a:pPr marL="0" indent="0">
              <a:buNone/>
            </a:pPr>
            <a:r>
              <a:rPr lang="fr-FR" dirty="0"/>
              <a:t> </a:t>
            </a:r>
            <a:r>
              <a:rPr lang="fr-FR" dirty="0" smtClean="0"/>
              <a:t>   Je </a:t>
            </a:r>
            <a:r>
              <a:rPr lang="fr-FR" dirty="0"/>
              <a:t>bénirai ceux qui te béniront, je réprouverai ceux qui te maudiront. Par toi se béniront tous les clans de la terre. Abram partit, comme lui avait dit Yahvé, et Lot partit avec lui. Abram avait soixante-quinze ans lorsqu'il quitta </a:t>
            </a:r>
            <a:r>
              <a:rPr lang="fr-FR" dirty="0" err="1"/>
              <a:t>Harân</a:t>
            </a:r>
            <a:r>
              <a:rPr lang="fr-FR" dirty="0"/>
              <a:t>. Abram prit sa femme </a:t>
            </a:r>
            <a:r>
              <a:rPr lang="fr-FR" dirty="0" err="1"/>
              <a:t>Saraï</a:t>
            </a:r>
            <a:r>
              <a:rPr lang="fr-FR" dirty="0"/>
              <a:t>, son neveu Lot, tout l'avoir qu'ils avaient amassé et le personnel qu'ils avaient acquis à </a:t>
            </a:r>
            <a:r>
              <a:rPr lang="fr-FR" dirty="0" err="1"/>
              <a:t>Harân</a:t>
            </a:r>
            <a:r>
              <a:rPr lang="fr-FR" dirty="0"/>
              <a:t>; ils se mirent en route pour le pays de Canaan.</a:t>
            </a:r>
          </a:p>
          <a:p>
            <a:pPr marL="0" indent="0" algn="r">
              <a:buNone/>
            </a:pPr>
            <a:r>
              <a:rPr lang="fr-FR" dirty="0" smtClean="0"/>
              <a:t>Parole </a:t>
            </a:r>
            <a:r>
              <a:rPr lang="fr-FR" dirty="0"/>
              <a:t>du Seigneur.</a:t>
            </a:r>
          </a:p>
          <a:p>
            <a:pPr marL="0" indent="0" algn="ctr">
              <a:buNone/>
            </a:pPr>
            <a:endParaRPr lang="fr-FR" b="1" u="sng" dirty="0"/>
          </a:p>
        </p:txBody>
      </p:sp>
    </p:spTree>
    <p:extLst>
      <p:ext uri="{BB962C8B-B14F-4D97-AF65-F5344CB8AC3E}">
        <p14:creationId xmlns:p14="http://schemas.microsoft.com/office/powerpoint/2010/main" val="122860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557" y="320210"/>
            <a:ext cx="11515492" cy="1501155"/>
          </a:xfrm>
        </p:spPr>
        <p:txBody>
          <a:bodyPr>
            <a:normAutofit fontScale="77500" lnSpcReduction="20000"/>
          </a:bodyPr>
          <a:lstStyle/>
          <a:p>
            <a:pPr marL="0" indent="0" algn="ctr">
              <a:buNone/>
            </a:pPr>
            <a:r>
              <a:rPr lang="fr-FR" sz="5700" dirty="0">
                <a:solidFill>
                  <a:srgbClr val="FF0000"/>
                </a:solidFill>
              </a:rPr>
              <a:t>Le Seigneur dit à Abram : Quitte ton pays, ta parenté et la maison de ton père, pour le pays que je t'indiquerai. </a:t>
            </a:r>
          </a:p>
          <a:p>
            <a:endParaRPr lang="fr-FR" dirty="0"/>
          </a:p>
        </p:txBody>
      </p:sp>
      <p:sp>
        <p:nvSpPr>
          <p:cNvPr id="4" name="ZoneTexte 3"/>
          <p:cNvSpPr txBox="1"/>
          <p:nvPr/>
        </p:nvSpPr>
        <p:spPr>
          <a:xfrm>
            <a:off x="327102" y="2616820"/>
            <a:ext cx="11548947" cy="3416320"/>
          </a:xfrm>
          <a:prstGeom prst="rect">
            <a:avLst/>
          </a:prstGeom>
          <a:noFill/>
        </p:spPr>
        <p:txBody>
          <a:bodyPr wrap="square" rtlCol="0">
            <a:spAutoFit/>
          </a:bodyPr>
          <a:lstStyle/>
          <a:p>
            <a:pPr algn="ctr"/>
            <a:r>
              <a:rPr lang="fr-FR" sz="3600" dirty="0"/>
              <a:t>Cette histoire est comme moi. J’ai quitté mon pays car ma vie était en danger. J’ai tout laissé derrière moi, ma famille, femme, mon enfant. Je n’avais pas assez d’argent pour les faire venir en Europe. Les soldats ont tué mon frère, mon père. J’avais peur de mourir, peur de revenir au village pour les prendre.</a:t>
            </a:r>
          </a:p>
        </p:txBody>
      </p:sp>
    </p:spTree>
    <p:extLst>
      <p:ext uri="{BB962C8B-B14F-4D97-AF65-F5344CB8AC3E}">
        <p14:creationId xmlns:p14="http://schemas.microsoft.com/office/powerpoint/2010/main" val="97810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557" y="320210"/>
            <a:ext cx="11515492" cy="1501155"/>
          </a:xfrm>
        </p:spPr>
        <p:txBody>
          <a:bodyPr>
            <a:normAutofit fontScale="77500" lnSpcReduction="20000"/>
          </a:bodyPr>
          <a:lstStyle/>
          <a:p>
            <a:pPr marL="0" indent="0" algn="ctr">
              <a:buNone/>
            </a:pPr>
            <a:r>
              <a:rPr lang="fr-FR" sz="5700" dirty="0">
                <a:solidFill>
                  <a:srgbClr val="FF0000"/>
                </a:solidFill>
              </a:rPr>
              <a:t>Le Seigneur dit à Abram : Quitte ton pays, ta parenté et la maison de ton père, pour le pays que je t'indiquerai. </a:t>
            </a:r>
          </a:p>
          <a:p>
            <a:endParaRPr lang="fr-FR" dirty="0"/>
          </a:p>
        </p:txBody>
      </p:sp>
      <p:sp>
        <p:nvSpPr>
          <p:cNvPr id="4" name="ZoneTexte 3"/>
          <p:cNvSpPr txBox="1"/>
          <p:nvPr/>
        </p:nvSpPr>
        <p:spPr>
          <a:xfrm>
            <a:off x="327102" y="2616820"/>
            <a:ext cx="11548947" cy="1200329"/>
          </a:xfrm>
          <a:prstGeom prst="rect">
            <a:avLst/>
          </a:prstGeom>
          <a:noFill/>
        </p:spPr>
        <p:txBody>
          <a:bodyPr wrap="square" rtlCol="0">
            <a:spAutoFit/>
          </a:bodyPr>
          <a:lstStyle/>
          <a:p>
            <a:pPr algn="ctr"/>
            <a:r>
              <a:rPr lang="fr-FR" sz="3600" dirty="0"/>
              <a:t>Moi aussi j’ai tout perdu. Les soldats ont tout pris. Ils ont tué mon père devant moi.</a:t>
            </a:r>
          </a:p>
        </p:txBody>
      </p:sp>
    </p:spTree>
    <p:extLst>
      <p:ext uri="{BB962C8B-B14F-4D97-AF65-F5344CB8AC3E}">
        <p14:creationId xmlns:p14="http://schemas.microsoft.com/office/powerpoint/2010/main" val="614713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557" y="320210"/>
            <a:ext cx="11515492" cy="1501155"/>
          </a:xfrm>
        </p:spPr>
        <p:txBody>
          <a:bodyPr>
            <a:normAutofit fontScale="77500" lnSpcReduction="20000"/>
          </a:bodyPr>
          <a:lstStyle/>
          <a:p>
            <a:pPr marL="0" indent="0" algn="ctr">
              <a:buNone/>
            </a:pPr>
            <a:r>
              <a:rPr lang="fr-FR" sz="5700" dirty="0">
                <a:solidFill>
                  <a:srgbClr val="FF0000"/>
                </a:solidFill>
              </a:rPr>
              <a:t>Le Seigneur dit à Abram : Quitte ton pays, ta parenté et la maison de ton père, pour le pays que je t'indiquerai. </a:t>
            </a:r>
          </a:p>
          <a:p>
            <a:endParaRPr lang="fr-FR" dirty="0"/>
          </a:p>
        </p:txBody>
      </p:sp>
      <p:sp>
        <p:nvSpPr>
          <p:cNvPr id="4" name="ZoneTexte 3"/>
          <p:cNvSpPr txBox="1"/>
          <p:nvPr/>
        </p:nvSpPr>
        <p:spPr>
          <a:xfrm>
            <a:off x="327102" y="2616820"/>
            <a:ext cx="11548947" cy="3970318"/>
          </a:xfrm>
          <a:prstGeom prst="rect">
            <a:avLst/>
          </a:prstGeom>
          <a:noFill/>
        </p:spPr>
        <p:txBody>
          <a:bodyPr wrap="square" rtlCol="0">
            <a:spAutoFit/>
          </a:bodyPr>
          <a:lstStyle/>
          <a:p>
            <a:pPr algn="ctr"/>
            <a:r>
              <a:rPr lang="fr-FR" sz="3600" dirty="0"/>
              <a:t>Moi aussi, j’ai tout laissé tel quel. Ma famille, mon travail d’ingénieur, mon appartement en Iran. Il me reste que des souvenirs dans mon téléphone portable, et dans la tête. C’est stupide de devoir fuir son pays pour sa foi, de la nourrir en cachette. Je suis parti seul. J’ai 30 ans. Je ne contacte pas mes parents par crainte de représailles pour eux. Tous me manquent.</a:t>
            </a:r>
          </a:p>
        </p:txBody>
      </p:sp>
    </p:spTree>
    <p:extLst>
      <p:ext uri="{BB962C8B-B14F-4D97-AF65-F5344CB8AC3E}">
        <p14:creationId xmlns:p14="http://schemas.microsoft.com/office/powerpoint/2010/main" val="3282159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557" y="320210"/>
            <a:ext cx="11515492" cy="1501155"/>
          </a:xfrm>
        </p:spPr>
        <p:txBody>
          <a:bodyPr>
            <a:normAutofit fontScale="47500" lnSpcReduction="20000"/>
          </a:bodyPr>
          <a:lstStyle/>
          <a:p>
            <a:pPr marL="0" indent="0" algn="ctr">
              <a:buNone/>
            </a:pPr>
            <a:r>
              <a:rPr lang="fr-FR" sz="5700" dirty="0">
                <a:solidFill>
                  <a:srgbClr val="FF0000"/>
                </a:solidFill>
              </a:rPr>
              <a:t>Je ferai de toi un grand peuple, je te bénirai, je magnifierai ton nom; sois une bénédiction !</a:t>
            </a:r>
          </a:p>
          <a:p>
            <a:pPr marL="0" indent="0" algn="ctr">
              <a:buNone/>
            </a:pPr>
            <a:r>
              <a:rPr lang="fr-FR" sz="5700" dirty="0">
                <a:solidFill>
                  <a:srgbClr val="FF0000"/>
                </a:solidFill>
              </a:rPr>
              <a:t>Je bénirai ceux qui te béniront, je réprouverai ceux qui te maudiront. </a:t>
            </a:r>
          </a:p>
          <a:p>
            <a:pPr marL="0" indent="0" algn="ctr">
              <a:buNone/>
            </a:pPr>
            <a:r>
              <a:rPr lang="fr-FR" sz="5700" dirty="0">
                <a:solidFill>
                  <a:srgbClr val="FF0000"/>
                </a:solidFill>
              </a:rPr>
              <a:t>Par toi se béniront tous les clans de la terre. </a:t>
            </a:r>
          </a:p>
          <a:p>
            <a:endParaRPr lang="fr-FR" dirty="0"/>
          </a:p>
        </p:txBody>
      </p:sp>
      <p:sp>
        <p:nvSpPr>
          <p:cNvPr id="4" name="ZoneTexte 3"/>
          <p:cNvSpPr txBox="1"/>
          <p:nvPr/>
        </p:nvSpPr>
        <p:spPr>
          <a:xfrm>
            <a:off x="327102" y="2616820"/>
            <a:ext cx="11548947" cy="2862322"/>
          </a:xfrm>
          <a:prstGeom prst="rect">
            <a:avLst/>
          </a:prstGeom>
          <a:noFill/>
        </p:spPr>
        <p:txBody>
          <a:bodyPr wrap="square" rtlCol="0">
            <a:spAutoFit/>
          </a:bodyPr>
          <a:lstStyle/>
          <a:p>
            <a:pPr algn="ctr"/>
            <a:r>
              <a:rPr lang="fr-FR" sz="3600" dirty="0"/>
              <a:t>J’ai dit, mon dieu pourquoi tout cela ! Ne m’abandonne pas Dieu. T’es tout seul, abandonné. Tu pleurs beaucoup, tu dis pourquoi es-tu parti ? Le cœur est blessé. T’entend plus Dieu te parler. Et pourtant Dieu est tout le temps avec moi, dans mon exil, dans mon arrivée en France, dans les rencontres.</a:t>
            </a:r>
          </a:p>
        </p:txBody>
      </p:sp>
    </p:spTree>
    <p:extLst>
      <p:ext uri="{BB962C8B-B14F-4D97-AF65-F5344CB8AC3E}">
        <p14:creationId xmlns:p14="http://schemas.microsoft.com/office/powerpoint/2010/main" val="8149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557" y="320210"/>
            <a:ext cx="11515492" cy="1501155"/>
          </a:xfrm>
        </p:spPr>
        <p:txBody>
          <a:bodyPr>
            <a:normAutofit fontScale="47500" lnSpcReduction="20000"/>
          </a:bodyPr>
          <a:lstStyle/>
          <a:p>
            <a:pPr marL="0" indent="0" algn="ctr">
              <a:buNone/>
            </a:pPr>
            <a:r>
              <a:rPr lang="fr-FR" sz="5700" dirty="0">
                <a:solidFill>
                  <a:srgbClr val="FF0000"/>
                </a:solidFill>
              </a:rPr>
              <a:t>Je ferai de toi un grand peuple, je te bénirai, je magnifierai ton nom; sois une bénédiction !</a:t>
            </a:r>
          </a:p>
          <a:p>
            <a:pPr marL="0" indent="0" algn="ctr">
              <a:buNone/>
            </a:pPr>
            <a:r>
              <a:rPr lang="fr-FR" sz="5700" dirty="0">
                <a:solidFill>
                  <a:srgbClr val="FF0000"/>
                </a:solidFill>
              </a:rPr>
              <a:t>Je bénirai ceux qui te béniront, je réprouverai ceux qui te maudiront. </a:t>
            </a:r>
          </a:p>
          <a:p>
            <a:pPr marL="0" indent="0" algn="ctr">
              <a:buNone/>
            </a:pPr>
            <a:r>
              <a:rPr lang="fr-FR" sz="5700" dirty="0">
                <a:solidFill>
                  <a:srgbClr val="FF0000"/>
                </a:solidFill>
              </a:rPr>
              <a:t>Par toi se béniront tous les clans de la terre. </a:t>
            </a:r>
          </a:p>
          <a:p>
            <a:endParaRPr lang="fr-FR" dirty="0"/>
          </a:p>
        </p:txBody>
      </p:sp>
      <p:sp>
        <p:nvSpPr>
          <p:cNvPr id="4" name="ZoneTexte 3"/>
          <p:cNvSpPr txBox="1"/>
          <p:nvPr/>
        </p:nvSpPr>
        <p:spPr>
          <a:xfrm>
            <a:off x="327102" y="2616820"/>
            <a:ext cx="11548947" cy="2308324"/>
          </a:xfrm>
          <a:prstGeom prst="rect">
            <a:avLst/>
          </a:prstGeom>
          <a:noFill/>
        </p:spPr>
        <p:txBody>
          <a:bodyPr wrap="square" rtlCol="0">
            <a:spAutoFit/>
          </a:bodyPr>
          <a:lstStyle/>
          <a:p>
            <a:pPr algn="ctr"/>
            <a:r>
              <a:rPr lang="fr-FR" sz="3600" dirty="0"/>
              <a:t>Mon dieu ! Je crie encore. Dieu a marché devant moi pour m’aider à fuir. T’as pas le choix, avance, part. La route durant 12 mois. Le désert, les voleurs, les passeurs, les faux amis de route qui te dénoncent à la police. Malgré tout, tu avances. </a:t>
            </a:r>
          </a:p>
        </p:txBody>
      </p:sp>
    </p:spTree>
    <p:extLst>
      <p:ext uri="{BB962C8B-B14F-4D97-AF65-F5344CB8AC3E}">
        <p14:creationId xmlns:p14="http://schemas.microsoft.com/office/powerpoint/2010/main" val="3268126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557" y="320210"/>
            <a:ext cx="11515492" cy="1501155"/>
          </a:xfrm>
        </p:spPr>
        <p:txBody>
          <a:bodyPr>
            <a:normAutofit fontScale="47500" lnSpcReduction="20000"/>
          </a:bodyPr>
          <a:lstStyle/>
          <a:p>
            <a:pPr marL="0" indent="0" algn="ctr">
              <a:buNone/>
            </a:pPr>
            <a:r>
              <a:rPr lang="fr-FR" sz="5700" dirty="0">
                <a:solidFill>
                  <a:srgbClr val="FF0000"/>
                </a:solidFill>
              </a:rPr>
              <a:t>Je ferai de toi un grand peuple, je te bénirai, je magnifierai ton nom; sois une bénédiction !</a:t>
            </a:r>
          </a:p>
          <a:p>
            <a:pPr marL="0" indent="0" algn="ctr">
              <a:buNone/>
            </a:pPr>
            <a:r>
              <a:rPr lang="fr-FR" sz="5700" dirty="0">
                <a:solidFill>
                  <a:srgbClr val="FF0000"/>
                </a:solidFill>
              </a:rPr>
              <a:t>Je bénirai ceux qui te béniront, je réprouverai ceux qui te maudiront. </a:t>
            </a:r>
          </a:p>
          <a:p>
            <a:pPr marL="0" indent="0" algn="ctr">
              <a:buNone/>
            </a:pPr>
            <a:r>
              <a:rPr lang="fr-FR" sz="5700" dirty="0">
                <a:solidFill>
                  <a:srgbClr val="FF0000"/>
                </a:solidFill>
              </a:rPr>
              <a:t>Par toi se béniront tous les clans de la terre. </a:t>
            </a:r>
          </a:p>
          <a:p>
            <a:endParaRPr lang="fr-FR" dirty="0"/>
          </a:p>
        </p:txBody>
      </p:sp>
      <p:sp>
        <p:nvSpPr>
          <p:cNvPr id="4" name="ZoneTexte 3"/>
          <p:cNvSpPr txBox="1"/>
          <p:nvPr/>
        </p:nvSpPr>
        <p:spPr>
          <a:xfrm>
            <a:off x="343829" y="2038887"/>
            <a:ext cx="11548947" cy="4524315"/>
          </a:xfrm>
          <a:prstGeom prst="rect">
            <a:avLst/>
          </a:prstGeom>
          <a:noFill/>
        </p:spPr>
        <p:txBody>
          <a:bodyPr wrap="square" rtlCol="0">
            <a:spAutoFit/>
          </a:bodyPr>
          <a:lstStyle/>
          <a:p>
            <a:pPr algn="ctr"/>
            <a:r>
              <a:rPr lang="fr-FR" sz="3200" dirty="0"/>
              <a:t>Tu crois en finir ; il y a encore un passeur. Le passeur nous a promis qu’il nous guiderait de l’autre côté de l’eau. En premier, il fait rejoindre la barque dans l’eau. Accroché à un gros pneu de camion,  on avance. On a tous peur car on ne sait pas nager. Dans la barque, mais après quelques centaines de mètres, il a sauté et nagé jusqu’à la terre. Il nous a dit de continuer à aller tout droit. Les vagues commençaient à entrer dans la barque. La nuit tout est noir. Dans la nuit, le moteur s’est arrêté. J’ai cru que nous allions mourir. J’avais si peur. Tous prient leur dieu. Le mien est là dans mon cœur.</a:t>
            </a:r>
          </a:p>
        </p:txBody>
      </p:sp>
    </p:spTree>
    <p:extLst>
      <p:ext uri="{BB962C8B-B14F-4D97-AF65-F5344CB8AC3E}">
        <p14:creationId xmlns:p14="http://schemas.microsoft.com/office/powerpoint/2010/main" val="380839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557" y="320210"/>
            <a:ext cx="11515492" cy="1501155"/>
          </a:xfrm>
        </p:spPr>
        <p:txBody>
          <a:bodyPr>
            <a:normAutofit fontScale="47500" lnSpcReduction="20000"/>
          </a:bodyPr>
          <a:lstStyle/>
          <a:p>
            <a:pPr marL="0" indent="0" algn="ctr">
              <a:buNone/>
            </a:pPr>
            <a:r>
              <a:rPr lang="fr-FR" sz="5700" dirty="0">
                <a:solidFill>
                  <a:srgbClr val="FF0000"/>
                </a:solidFill>
              </a:rPr>
              <a:t>Je ferai de toi un grand peuple, je te bénirai, je magnifierai ton nom; sois une bénédiction !</a:t>
            </a:r>
          </a:p>
          <a:p>
            <a:pPr marL="0" indent="0" algn="ctr">
              <a:buNone/>
            </a:pPr>
            <a:r>
              <a:rPr lang="fr-FR" sz="5700" dirty="0">
                <a:solidFill>
                  <a:srgbClr val="FF0000"/>
                </a:solidFill>
              </a:rPr>
              <a:t>Je bénirai ceux qui te béniront, je réprouverai ceux qui te maudiront. </a:t>
            </a:r>
          </a:p>
          <a:p>
            <a:pPr marL="0" indent="0" algn="ctr">
              <a:buNone/>
            </a:pPr>
            <a:r>
              <a:rPr lang="fr-FR" sz="5700" dirty="0">
                <a:solidFill>
                  <a:srgbClr val="FF0000"/>
                </a:solidFill>
              </a:rPr>
              <a:t>Par toi se béniront tous les clans de la terre. </a:t>
            </a:r>
          </a:p>
          <a:p>
            <a:endParaRPr lang="fr-FR" dirty="0"/>
          </a:p>
        </p:txBody>
      </p:sp>
      <p:sp>
        <p:nvSpPr>
          <p:cNvPr id="4" name="ZoneTexte 3"/>
          <p:cNvSpPr txBox="1"/>
          <p:nvPr/>
        </p:nvSpPr>
        <p:spPr>
          <a:xfrm>
            <a:off x="327102" y="3285797"/>
            <a:ext cx="11548947" cy="2062103"/>
          </a:xfrm>
          <a:prstGeom prst="rect">
            <a:avLst/>
          </a:prstGeom>
          <a:noFill/>
        </p:spPr>
        <p:txBody>
          <a:bodyPr wrap="square" rtlCol="0">
            <a:spAutoFit/>
          </a:bodyPr>
          <a:lstStyle/>
          <a:p>
            <a:pPr algn="ctr"/>
            <a:r>
              <a:rPr lang="fr-FR" sz="3200" dirty="0"/>
              <a:t>Partir sans lendemain, incertitude de ma demande d’asile, Dieu m’entends-tu dans l’obscurité de ma vie ? Je sais que tu es là. Dieu est là à mes côtés. Jésus a douté, moi aussi. Jésus sait qu’il est aimé, moi </a:t>
            </a:r>
            <a:r>
              <a:rPr lang="fr-FR" sz="3200" dirty="0" smtClean="0"/>
              <a:t>aussi.</a:t>
            </a:r>
            <a:endParaRPr lang="fr-FR" sz="3200" dirty="0"/>
          </a:p>
        </p:txBody>
      </p:sp>
    </p:spTree>
    <p:extLst>
      <p:ext uri="{BB962C8B-B14F-4D97-AF65-F5344CB8AC3E}">
        <p14:creationId xmlns:p14="http://schemas.microsoft.com/office/powerpoint/2010/main" val="166965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557" y="320210"/>
            <a:ext cx="11515492" cy="1501155"/>
          </a:xfrm>
        </p:spPr>
        <p:txBody>
          <a:bodyPr>
            <a:normAutofit fontScale="47500" lnSpcReduction="20000"/>
          </a:bodyPr>
          <a:lstStyle/>
          <a:p>
            <a:pPr marL="0" indent="0" algn="ctr">
              <a:buNone/>
            </a:pPr>
            <a:r>
              <a:rPr lang="fr-FR" sz="5700" dirty="0">
                <a:solidFill>
                  <a:srgbClr val="FF0000"/>
                </a:solidFill>
              </a:rPr>
              <a:t>Abram partit, comme lui avait dit Yahvé, et Lot partit avec lui. Abram avait soixante-quinze ans lorsqu'il quitta </a:t>
            </a:r>
            <a:r>
              <a:rPr lang="fr-FR" sz="5700" dirty="0" err="1">
                <a:solidFill>
                  <a:srgbClr val="FF0000"/>
                </a:solidFill>
              </a:rPr>
              <a:t>Harân</a:t>
            </a:r>
            <a:r>
              <a:rPr lang="fr-FR" sz="5700" dirty="0">
                <a:solidFill>
                  <a:srgbClr val="FF0000"/>
                </a:solidFill>
              </a:rPr>
              <a:t>. Abram prit sa femme </a:t>
            </a:r>
            <a:r>
              <a:rPr lang="fr-FR" sz="5700" dirty="0" err="1">
                <a:solidFill>
                  <a:srgbClr val="FF0000"/>
                </a:solidFill>
              </a:rPr>
              <a:t>Saraï</a:t>
            </a:r>
            <a:r>
              <a:rPr lang="fr-FR" sz="5700" dirty="0">
                <a:solidFill>
                  <a:srgbClr val="FF0000"/>
                </a:solidFill>
              </a:rPr>
              <a:t>, son neveu Lot, tout l'avoir qu'ils avaient amassé et le personnel qu'ils avaient acquis à </a:t>
            </a:r>
            <a:r>
              <a:rPr lang="fr-FR" sz="5700" dirty="0" err="1">
                <a:solidFill>
                  <a:srgbClr val="FF0000"/>
                </a:solidFill>
              </a:rPr>
              <a:t>Harân</a:t>
            </a:r>
            <a:r>
              <a:rPr lang="fr-FR" sz="5700" dirty="0">
                <a:solidFill>
                  <a:srgbClr val="FF0000"/>
                </a:solidFill>
              </a:rPr>
              <a:t>; ils se mirent en route pour le pays de </a:t>
            </a:r>
            <a:r>
              <a:rPr lang="fr-FR" sz="5700" dirty="0" smtClean="0">
                <a:solidFill>
                  <a:srgbClr val="FF0000"/>
                </a:solidFill>
              </a:rPr>
              <a:t>Canaan.</a:t>
            </a:r>
            <a:endParaRPr lang="fr-FR" dirty="0"/>
          </a:p>
        </p:txBody>
      </p:sp>
      <p:sp>
        <p:nvSpPr>
          <p:cNvPr id="4" name="ZoneTexte 3"/>
          <p:cNvSpPr txBox="1"/>
          <p:nvPr/>
        </p:nvSpPr>
        <p:spPr>
          <a:xfrm>
            <a:off x="327102" y="2616820"/>
            <a:ext cx="11548947" cy="2308324"/>
          </a:xfrm>
          <a:prstGeom prst="rect">
            <a:avLst/>
          </a:prstGeom>
          <a:noFill/>
        </p:spPr>
        <p:txBody>
          <a:bodyPr wrap="square" rtlCol="0">
            <a:spAutoFit/>
          </a:bodyPr>
          <a:lstStyle/>
          <a:p>
            <a:pPr algn="ctr"/>
            <a:r>
              <a:rPr lang="fr-FR" sz="3600" dirty="0"/>
              <a:t>J’ai dormi un an dans une carcasse de voiture. Maintenant des gens m’accueillent dans sa maison. Dieu a fait des promesses à Abraham. Un jour moi je rentrerai au village pour retrouver ma famille.</a:t>
            </a:r>
          </a:p>
        </p:txBody>
      </p:sp>
    </p:spTree>
    <p:extLst>
      <p:ext uri="{BB962C8B-B14F-4D97-AF65-F5344CB8AC3E}">
        <p14:creationId xmlns:p14="http://schemas.microsoft.com/office/powerpoint/2010/main" val="305876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557" y="320210"/>
            <a:ext cx="11515492" cy="1501155"/>
          </a:xfrm>
        </p:spPr>
        <p:txBody>
          <a:bodyPr>
            <a:normAutofit fontScale="47500" lnSpcReduction="20000"/>
          </a:bodyPr>
          <a:lstStyle/>
          <a:p>
            <a:pPr marL="0" indent="0" algn="ctr">
              <a:buNone/>
            </a:pPr>
            <a:r>
              <a:rPr lang="fr-FR" sz="5700" dirty="0">
                <a:solidFill>
                  <a:srgbClr val="FF0000"/>
                </a:solidFill>
              </a:rPr>
              <a:t>Abram partit, comme lui avait dit Yahvé, et Lot partit avec lui. Abram avait soixante-quinze ans lorsqu'il quitta </a:t>
            </a:r>
            <a:r>
              <a:rPr lang="fr-FR" sz="5700" dirty="0" err="1">
                <a:solidFill>
                  <a:srgbClr val="FF0000"/>
                </a:solidFill>
              </a:rPr>
              <a:t>Harân</a:t>
            </a:r>
            <a:r>
              <a:rPr lang="fr-FR" sz="5700" dirty="0">
                <a:solidFill>
                  <a:srgbClr val="FF0000"/>
                </a:solidFill>
              </a:rPr>
              <a:t>. Abram prit sa femme </a:t>
            </a:r>
            <a:r>
              <a:rPr lang="fr-FR" sz="5700" dirty="0" err="1">
                <a:solidFill>
                  <a:srgbClr val="FF0000"/>
                </a:solidFill>
              </a:rPr>
              <a:t>Saraï</a:t>
            </a:r>
            <a:r>
              <a:rPr lang="fr-FR" sz="5700" dirty="0">
                <a:solidFill>
                  <a:srgbClr val="FF0000"/>
                </a:solidFill>
              </a:rPr>
              <a:t>, son neveu Lot, tout l'avoir qu'ils avaient amassé et le personnel qu'ils avaient acquis à </a:t>
            </a:r>
            <a:r>
              <a:rPr lang="fr-FR" sz="5700" dirty="0" err="1">
                <a:solidFill>
                  <a:srgbClr val="FF0000"/>
                </a:solidFill>
              </a:rPr>
              <a:t>Harân</a:t>
            </a:r>
            <a:r>
              <a:rPr lang="fr-FR" sz="5700" dirty="0">
                <a:solidFill>
                  <a:srgbClr val="FF0000"/>
                </a:solidFill>
              </a:rPr>
              <a:t>; ils se mirent en route pour le pays de </a:t>
            </a:r>
            <a:r>
              <a:rPr lang="fr-FR" sz="5700" dirty="0" smtClean="0">
                <a:solidFill>
                  <a:srgbClr val="FF0000"/>
                </a:solidFill>
              </a:rPr>
              <a:t>Canaan.</a:t>
            </a:r>
            <a:endParaRPr lang="fr-FR" dirty="0"/>
          </a:p>
        </p:txBody>
      </p:sp>
      <p:sp>
        <p:nvSpPr>
          <p:cNvPr id="4" name="ZoneTexte 3"/>
          <p:cNvSpPr txBox="1"/>
          <p:nvPr/>
        </p:nvSpPr>
        <p:spPr>
          <a:xfrm>
            <a:off x="327102" y="2616820"/>
            <a:ext cx="11548947" cy="3416320"/>
          </a:xfrm>
          <a:prstGeom prst="rect">
            <a:avLst/>
          </a:prstGeom>
          <a:noFill/>
        </p:spPr>
        <p:txBody>
          <a:bodyPr wrap="square" rtlCol="0">
            <a:spAutoFit/>
          </a:bodyPr>
          <a:lstStyle/>
          <a:p>
            <a:pPr algn="ctr"/>
            <a:r>
              <a:rPr lang="fr-FR" sz="3600" dirty="0"/>
              <a:t>Après des heures d’attente « bingo », un immense bateau, grand, grand comme une arche, nous a sauvés de la mort.  Il est vieux Abraham quand il part. Moi je suis jeune. Toi tu peux pas comprendre pourquoi partir. Je n’ai rien fait de mal, juste dire l’injustice d’un gouvernement pour son peuple. </a:t>
            </a:r>
          </a:p>
          <a:p>
            <a:pPr algn="ctr"/>
            <a:endParaRPr lang="fr-FR" sz="3600" dirty="0"/>
          </a:p>
        </p:txBody>
      </p:sp>
    </p:spTree>
    <p:extLst>
      <p:ext uri="{BB962C8B-B14F-4D97-AF65-F5344CB8AC3E}">
        <p14:creationId xmlns:p14="http://schemas.microsoft.com/office/powerpoint/2010/main" val="206289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7549" y="544749"/>
            <a:ext cx="12192000" cy="3416320"/>
          </a:xfrm>
          <a:prstGeom prst="rect">
            <a:avLst/>
          </a:prstGeom>
          <a:noFill/>
        </p:spPr>
        <p:txBody>
          <a:bodyPr wrap="square" rtlCol="0">
            <a:spAutoFit/>
          </a:bodyPr>
          <a:lstStyle/>
          <a:p>
            <a:pPr algn="ctr"/>
            <a:r>
              <a:rPr lang="fr-FR" sz="5400" dirty="0"/>
              <a:t>Souffle imprévisible, </a:t>
            </a:r>
            <a:r>
              <a:rPr lang="fr-FR" sz="5400" b="1" dirty="0"/>
              <a:t>Esprit de Dieu,</a:t>
            </a:r>
            <a:r>
              <a:rPr lang="fr-FR" sz="5400" dirty="0"/>
              <a:t/>
            </a:r>
            <a:br>
              <a:rPr lang="fr-FR" sz="5400" dirty="0"/>
            </a:br>
            <a:r>
              <a:rPr lang="fr-FR" sz="5400" dirty="0"/>
              <a:t>Vent qui fait revivre, </a:t>
            </a:r>
            <a:r>
              <a:rPr lang="fr-FR" sz="5400" b="1" dirty="0"/>
              <a:t>Esprit de Dieu,</a:t>
            </a:r>
            <a:r>
              <a:rPr lang="fr-FR" sz="5400" dirty="0"/>
              <a:t> </a:t>
            </a:r>
            <a:br>
              <a:rPr lang="fr-FR" sz="5400" dirty="0"/>
            </a:br>
            <a:r>
              <a:rPr lang="fr-FR" sz="5400" dirty="0"/>
              <a:t>Souffle de tempête,</a:t>
            </a:r>
            <a:r>
              <a:rPr lang="fr-FR" sz="5400" b="1" dirty="0"/>
              <a:t> Esprit de Dieu,</a:t>
            </a:r>
            <a:r>
              <a:rPr lang="fr-FR" sz="5400" dirty="0"/>
              <a:t/>
            </a:r>
            <a:br>
              <a:rPr lang="fr-FR" sz="5400" dirty="0"/>
            </a:br>
            <a:r>
              <a:rPr lang="fr-FR" sz="5400" dirty="0"/>
              <a:t>Ouvre nos fenêtres, </a:t>
            </a:r>
            <a:r>
              <a:rPr lang="fr-FR" sz="5400" b="1" dirty="0"/>
              <a:t>Esprit de Dieu</a:t>
            </a:r>
            <a:r>
              <a:rPr lang="fr-FR" sz="5400" dirty="0"/>
              <a:t> </a:t>
            </a:r>
            <a:r>
              <a:rPr lang="fr-FR" sz="5400" dirty="0" smtClean="0"/>
              <a:t>!</a:t>
            </a:r>
            <a:endParaRPr lang="fr-FR" sz="5400" dirty="0"/>
          </a:p>
        </p:txBody>
      </p:sp>
      <p:pic>
        <p:nvPicPr>
          <p:cNvPr id="3" name="Image 2"/>
          <p:cNvPicPr>
            <a:picLocks noChangeAspect="1"/>
          </p:cNvPicPr>
          <p:nvPr/>
        </p:nvPicPr>
        <p:blipFill>
          <a:blip r:embed="rId2"/>
          <a:stretch>
            <a:fillRect/>
          </a:stretch>
        </p:blipFill>
        <p:spPr>
          <a:xfrm>
            <a:off x="7613262" y="4157424"/>
            <a:ext cx="2840982" cy="2609314"/>
          </a:xfrm>
          <a:prstGeom prst="rect">
            <a:avLst/>
          </a:prstGeom>
        </p:spPr>
      </p:pic>
    </p:spTree>
    <p:extLst>
      <p:ext uri="{BB962C8B-B14F-4D97-AF65-F5344CB8AC3E}">
        <p14:creationId xmlns:p14="http://schemas.microsoft.com/office/powerpoint/2010/main" val="3891882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557" y="320210"/>
            <a:ext cx="11515492" cy="1501155"/>
          </a:xfrm>
        </p:spPr>
        <p:txBody>
          <a:bodyPr>
            <a:normAutofit fontScale="47500" lnSpcReduction="20000"/>
          </a:bodyPr>
          <a:lstStyle/>
          <a:p>
            <a:pPr marL="0" indent="0" algn="ctr">
              <a:buNone/>
            </a:pPr>
            <a:r>
              <a:rPr lang="fr-FR" sz="5700" dirty="0">
                <a:solidFill>
                  <a:srgbClr val="FF0000"/>
                </a:solidFill>
              </a:rPr>
              <a:t>Abram partit, comme lui avait dit Yahvé, et Lot partit avec lui. Abram avait soixante-quinze ans lorsqu'il quitta </a:t>
            </a:r>
            <a:r>
              <a:rPr lang="fr-FR" sz="5700" dirty="0" err="1">
                <a:solidFill>
                  <a:srgbClr val="FF0000"/>
                </a:solidFill>
              </a:rPr>
              <a:t>Harân</a:t>
            </a:r>
            <a:r>
              <a:rPr lang="fr-FR" sz="5700" dirty="0">
                <a:solidFill>
                  <a:srgbClr val="FF0000"/>
                </a:solidFill>
              </a:rPr>
              <a:t>. Abram prit sa femme </a:t>
            </a:r>
            <a:r>
              <a:rPr lang="fr-FR" sz="5700" dirty="0" err="1">
                <a:solidFill>
                  <a:srgbClr val="FF0000"/>
                </a:solidFill>
              </a:rPr>
              <a:t>Saraï</a:t>
            </a:r>
            <a:r>
              <a:rPr lang="fr-FR" sz="5700" dirty="0">
                <a:solidFill>
                  <a:srgbClr val="FF0000"/>
                </a:solidFill>
              </a:rPr>
              <a:t>, son neveu Lot, tout l'avoir qu'ils avaient amassé et le personnel qu'ils avaient acquis à </a:t>
            </a:r>
            <a:r>
              <a:rPr lang="fr-FR" sz="5700" dirty="0" err="1">
                <a:solidFill>
                  <a:srgbClr val="FF0000"/>
                </a:solidFill>
              </a:rPr>
              <a:t>Harân</a:t>
            </a:r>
            <a:r>
              <a:rPr lang="fr-FR" sz="5700" dirty="0">
                <a:solidFill>
                  <a:srgbClr val="FF0000"/>
                </a:solidFill>
              </a:rPr>
              <a:t>; ils se mirent en route pour le pays de </a:t>
            </a:r>
            <a:r>
              <a:rPr lang="fr-FR" sz="5700" dirty="0" smtClean="0">
                <a:solidFill>
                  <a:srgbClr val="FF0000"/>
                </a:solidFill>
              </a:rPr>
              <a:t>Canaan.</a:t>
            </a:r>
            <a:endParaRPr lang="fr-FR" dirty="0"/>
          </a:p>
        </p:txBody>
      </p:sp>
      <p:sp>
        <p:nvSpPr>
          <p:cNvPr id="4" name="ZoneTexte 3"/>
          <p:cNvSpPr txBox="1"/>
          <p:nvPr/>
        </p:nvSpPr>
        <p:spPr>
          <a:xfrm>
            <a:off x="327102" y="2616820"/>
            <a:ext cx="11548947" cy="2862322"/>
          </a:xfrm>
          <a:prstGeom prst="rect">
            <a:avLst/>
          </a:prstGeom>
          <a:noFill/>
        </p:spPr>
        <p:txBody>
          <a:bodyPr wrap="square" rtlCol="0">
            <a:spAutoFit/>
          </a:bodyPr>
          <a:lstStyle/>
          <a:p>
            <a:pPr algn="ctr"/>
            <a:r>
              <a:rPr lang="fr-FR" sz="3600" dirty="0"/>
              <a:t>Je me relève, je trace ma route avec d’autres comme moi. Et il y a tous ceux que je rencontre. Ils me soutiennent, me redonnent la joie de vivre, de tout recommencer. Dieu est promesse dans la main tendue.</a:t>
            </a:r>
          </a:p>
          <a:p>
            <a:pPr algn="ctr"/>
            <a:endParaRPr lang="fr-FR" sz="3600" dirty="0"/>
          </a:p>
        </p:txBody>
      </p:sp>
    </p:spTree>
    <p:extLst>
      <p:ext uri="{BB962C8B-B14F-4D97-AF65-F5344CB8AC3E}">
        <p14:creationId xmlns:p14="http://schemas.microsoft.com/office/powerpoint/2010/main" val="14558722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1962" y="861552"/>
            <a:ext cx="8916558" cy="5064752"/>
          </a:xfrm>
          <a:prstGeom prst="rect">
            <a:avLst/>
          </a:prstGeom>
        </p:spPr>
      </p:pic>
      <p:sp>
        <p:nvSpPr>
          <p:cNvPr id="5" name="ZoneTexte 4"/>
          <p:cNvSpPr txBox="1"/>
          <p:nvPr/>
        </p:nvSpPr>
        <p:spPr>
          <a:xfrm>
            <a:off x="-32193" y="153666"/>
            <a:ext cx="12191999" cy="707886"/>
          </a:xfrm>
          <a:prstGeom prst="rect">
            <a:avLst/>
          </a:prstGeom>
          <a:noFill/>
        </p:spPr>
        <p:txBody>
          <a:bodyPr wrap="square" rtlCol="0">
            <a:spAutoFit/>
          </a:bodyPr>
          <a:lstStyle/>
          <a:p>
            <a:pPr algn="ctr"/>
            <a:r>
              <a:rPr lang="fr-FR" sz="4000" u="sng" dirty="0" smtClean="0">
                <a:solidFill>
                  <a:schemeClr val="accent2">
                    <a:lumMod val="50000"/>
                  </a:schemeClr>
                </a:solidFill>
              </a:rPr>
              <a:t>Relecture pour les acteurs de l’accueil de Migrants</a:t>
            </a:r>
            <a:r>
              <a:rPr lang="fr-FR" u="sng" dirty="0" smtClean="0">
                <a:solidFill>
                  <a:schemeClr val="accent2">
                    <a:lumMod val="50000"/>
                  </a:schemeClr>
                </a:solidFill>
              </a:rPr>
              <a:t>.</a:t>
            </a:r>
            <a:endParaRPr lang="fr-FR" u="sng" dirty="0">
              <a:solidFill>
                <a:schemeClr val="accent2">
                  <a:lumMod val="50000"/>
                </a:schemeClr>
              </a:solidFill>
            </a:endParaRPr>
          </a:p>
        </p:txBody>
      </p:sp>
    </p:spTree>
    <p:extLst>
      <p:ext uri="{BB962C8B-B14F-4D97-AF65-F5344CB8AC3E}">
        <p14:creationId xmlns:p14="http://schemas.microsoft.com/office/powerpoint/2010/main" val="3531905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0060" y="250164"/>
            <a:ext cx="11607140" cy="6273347"/>
          </a:xfrm>
        </p:spPr>
        <p:txBody>
          <a:bodyPr>
            <a:normAutofit/>
          </a:bodyPr>
          <a:lstStyle/>
          <a:p>
            <a:pPr marL="0" indent="0">
              <a:buNone/>
            </a:pPr>
            <a:endParaRPr lang="fr-FR" sz="3000" dirty="0"/>
          </a:p>
          <a:p>
            <a:pPr marL="0" indent="0" algn="ctr">
              <a:buNone/>
            </a:pPr>
            <a:r>
              <a:rPr lang="fr-FR" sz="3000" dirty="0"/>
              <a:t>Nous avons entendu les joies et les difficultés d’accueillants sur notre Diocèse. </a:t>
            </a:r>
            <a:endParaRPr lang="fr-FR" sz="3000" dirty="0" smtClean="0"/>
          </a:p>
          <a:p>
            <a:pPr marL="0" indent="0" algn="ctr">
              <a:buNone/>
            </a:pPr>
            <a:endParaRPr lang="fr-FR" sz="3000" dirty="0"/>
          </a:p>
          <a:p>
            <a:pPr marL="0" indent="0" algn="ctr">
              <a:buNone/>
            </a:pPr>
            <a:r>
              <a:rPr lang="fr-FR" sz="3000" i="1" dirty="0" smtClean="0"/>
              <a:t>« </a:t>
            </a:r>
            <a:r>
              <a:rPr lang="fr-FR" sz="3000" i="1" dirty="0"/>
              <a:t>Le Seigneur dit à Abram : Quitte ton pays, ta parenté et la maison de ton père, pour le pays que je t'indiquerai ». </a:t>
            </a:r>
            <a:r>
              <a:rPr lang="fr-FR" sz="3000" dirty="0"/>
              <a:t>Nous avons entendu comment ce passage de la genèse résonne chez des migrants, comment ce texte est signe d’espérance. </a:t>
            </a:r>
          </a:p>
          <a:p>
            <a:endParaRPr lang="fr-FR" sz="3000" dirty="0"/>
          </a:p>
          <a:p>
            <a:r>
              <a:rPr lang="fr-FR" sz="3000" dirty="0" smtClean="0"/>
              <a:t>Comment </a:t>
            </a:r>
            <a:r>
              <a:rPr lang="fr-FR" sz="3000" dirty="0"/>
              <a:t>cela me rejoint dans ma propre expérience ? </a:t>
            </a:r>
          </a:p>
          <a:p>
            <a:r>
              <a:rPr lang="fr-FR" sz="3000" dirty="0" smtClean="0"/>
              <a:t>Comment </a:t>
            </a:r>
            <a:r>
              <a:rPr lang="fr-FR" sz="3000" dirty="0"/>
              <a:t>cette rencontre interroge ma foi ? </a:t>
            </a:r>
          </a:p>
          <a:p>
            <a:r>
              <a:rPr lang="fr-FR" sz="3000" dirty="0" smtClean="0"/>
              <a:t>A </a:t>
            </a:r>
            <a:r>
              <a:rPr lang="fr-FR" sz="3000" dirty="0"/>
              <a:t>quoi cela m’invite-il </a:t>
            </a:r>
            <a:r>
              <a:rPr lang="fr-FR" dirty="0"/>
              <a:t>? </a:t>
            </a:r>
          </a:p>
          <a:p>
            <a:pPr marL="0" indent="0">
              <a:buNone/>
            </a:pPr>
            <a:endParaRPr lang="fr-FR" dirty="0"/>
          </a:p>
        </p:txBody>
      </p:sp>
    </p:spTree>
    <p:extLst>
      <p:ext uri="{BB962C8B-B14F-4D97-AF65-F5344CB8AC3E}">
        <p14:creationId xmlns:p14="http://schemas.microsoft.com/office/powerpoint/2010/main" val="26303883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1999013" y="110835"/>
            <a:ext cx="8521205" cy="6390903"/>
          </a:xfrm>
          <a:prstGeom prst="rect">
            <a:avLst/>
          </a:prstGeom>
        </p:spPr>
      </p:pic>
    </p:spTree>
    <p:extLst>
      <p:ext uri="{BB962C8B-B14F-4D97-AF65-F5344CB8AC3E}">
        <p14:creationId xmlns:p14="http://schemas.microsoft.com/office/powerpoint/2010/main" val="4279743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1962" y="861552"/>
            <a:ext cx="8916558" cy="5064752"/>
          </a:xfrm>
          <a:prstGeom prst="rect">
            <a:avLst/>
          </a:prstGeom>
        </p:spPr>
      </p:pic>
      <p:sp>
        <p:nvSpPr>
          <p:cNvPr id="5" name="ZoneTexte 4"/>
          <p:cNvSpPr txBox="1"/>
          <p:nvPr/>
        </p:nvSpPr>
        <p:spPr>
          <a:xfrm>
            <a:off x="-32193" y="153666"/>
            <a:ext cx="12191999" cy="707886"/>
          </a:xfrm>
          <a:prstGeom prst="rect">
            <a:avLst/>
          </a:prstGeom>
          <a:noFill/>
        </p:spPr>
        <p:txBody>
          <a:bodyPr wrap="square" rtlCol="0">
            <a:spAutoFit/>
          </a:bodyPr>
          <a:lstStyle/>
          <a:p>
            <a:pPr algn="ctr"/>
            <a:r>
              <a:rPr lang="fr-FR" sz="4000" u="sng" dirty="0" smtClean="0">
                <a:solidFill>
                  <a:schemeClr val="accent2">
                    <a:lumMod val="50000"/>
                  </a:schemeClr>
                </a:solidFill>
              </a:rPr>
              <a:t>Relecture pour les acteurs de l’accueil de Migrants</a:t>
            </a:r>
            <a:r>
              <a:rPr lang="fr-FR" u="sng" dirty="0" smtClean="0">
                <a:solidFill>
                  <a:schemeClr val="accent2">
                    <a:lumMod val="50000"/>
                  </a:schemeClr>
                </a:solidFill>
              </a:rPr>
              <a:t>.</a:t>
            </a:r>
            <a:endParaRPr lang="fr-FR" u="sng" dirty="0">
              <a:solidFill>
                <a:schemeClr val="accent2">
                  <a:lumMod val="50000"/>
                </a:schemeClr>
              </a:solidFill>
            </a:endParaRPr>
          </a:p>
        </p:txBody>
      </p:sp>
    </p:spTree>
    <p:extLst>
      <p:ext uri="{BB962C8B-B14F-4D97-AF65-F5344CB8AC3E}">
        <p14:creationId xmlns:p14="http://schemas.microsoft.com/office/powerpoint/2010/main" val="3148627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7549" y="544749"/>
            <a:ext cx="12192000" cy="3416320"/>
          </a:xfrm>
          <a:prstGeom prst="rect">
            <a:avLst/>
          </a:prstGeom>
          <a:noFill/>
        </p:spPr>
        <p:txBody>
          <a:bodyPr wrap="square" rtlCol="0">
            <a:spAutoFit/>
          </a:bodyPr>
          <a:lstStyle/>
          <a:p>
            <a:pPr algn="ctr"/>
            <a:r>
              <a:rPr lang="fr-FR" sz="5400" b="1" dirty="0"/>
              <a:t>Esprit de vérité, brise du Seigneur,</a:t>
            </a:r>
            <a:br>
              <a:rPr lang="fr-FR" sz="5400" b="1" dirty="0"/>
            </a:br>
            <a:r>
              <a:rPr lang="fr-FR" sz="5400" b="1" dirty="0"/>
              <a:t>Esprit de liberté, passe dans nos cœurs !</a:t>
            </a:r>
            <a:br>
              <a:rPr lang="fr-FR" sz="5400" b="1" dirty="0"/>
            </a:br>
            <a:r>
              <a:rPr lang="fr-FR" sz="5400" b="1" dirty="0"/>
              <a:t>Esprit de vérité, brise du Seigneur,</a:t>
            </a:r>
            <a:br>
              <a:rPr lang="fr-FR" sz="5400" b="1" dirty="0"/>
            </a:br>
            <a:r>
              <a:rPr lang="fr-FR" sz="5400" b="1" dirty="0"/>
              <a:t>Esprit de liberté, passe dans nos cœurs !</a:t>
            </a:r>
            <a:endParaRPr lang="fr-FR" sz="5400" dirty="0"/>
          </a:p>
        </p:txBody>
      </p:sp>
      <p:pic>
        <p:nvPicPr>
          <p:cNvPr id="3" name="Image 2"/>
          <p:cNvPicPr>
            <a:picLocks noChangeAspect="1"/>
          </p:cNvPicPr>
          <p:nvPr/>
        </p:nvPicPr>
        <p:blipFill>
          <a:blip r:embed="rId2"/>
          <a:stretch>
            <a:fillRect/>
          </a:stretch>
        </p:blipFill>
        <p:spPr>
          <a:xfrm>
            <a:off x="7613262" y="4157424"/>
            <a:ext cx="2840982" cy="2609314"/>
          </a:xfrm>
          <a:prstGeom prst="rect">
            <a:avLst/>
          </a:prstGeom>
        </p:spPr>
      </p:pic>
    </p:spTree>
    <p:extLst>
      <p:ext uri="{BB962C8B-B14F-4D97-AF65-F5344CB8AC3E}">
        <p14:creationId xmlns:p14="http://schemas.microsoft.com/office/powerpoint/2010/main" val="4105184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554477"/>
            <a:ext cx="12192000" cy="3416320"/>
          </a:xfrm>
          <a:prstGeom prst="rect">
            <a:avLst/>
          </a:prstGeom>
          <a:noFill/>
        </p:spPr>
        <p:txBody>
          <a:bodyPr wrap="square" rtlCol="0">
            <a:spAutoFit/>
          </a:bodyPr>
          <a:lstStyle/>
          <a:p>
            <a:pPr algn="ctr"/>
            <a:r>
              <a:rPr lang="fr-FR" sz="5400" dirty="0"/>
              <a:t>Voix qui nous rassemble, </a:t>
            </a:r>
            <a:r>
              <a:rPr lang="fr-FR" sz="5400" b="1" dirty="0"/>
              <a:t>Esprit de Dieu,</a:t>
            </a:r>
            <a:r>
              <a:rPr lang="fr-FR" sz="5400" dirty="0"/>
              <a:t/>
            </a:r>
            <a:br>
              <a:rPr lang="fr-FR" sz="5400" dirty="0"/>
            </a:br>
            <a:r>
              <a:rPr lang="fr-FR" sz="5400" dirty="0"/>
              <a:t>Cri d’une espérance, </a:t>
            </a:r>
            <a:r>
              <a:rPr lang="fr-FR" sz="5400" b="1" dirty="0"/>
              <a:t>Esprit de </a:t>
            </a:r>
            <a:r>
              <a:rPr lang="fr-FR" sz="5400" b="1" dirty="0" smtClean="0"/>
              <a:t>Dieu,</a:t>
            </a:r>
          </a:p>
          <a:p>
            <a:pPr algn="ctr"/>
            <a:r>
              <a:rPr lang="fr-FR" sz="5400" dirty="0" smtClean="0"/>
              <a:t>Voix </a:t>
            </a:r>
            <a:r>
              <a:rPr lang="fr-FR" sz="5400" dirty="0"/>
              <a:t>qui nous réveille, </a:t>
            </a:r>
            <a:r>
              <a:rPr lang="fr-FR" sz="5400" b="1" dirty="0"/>
              <a:t>Esprit de Dieu</a:t>
            </a:r>
            <a:r>
              <a:rPr lang="fr-FR" sz="5400" dirty="0"/>
              <a:t>, </a:t>
            </a:r>
            <a:br>
              <a:rPr lang="fr-FR" sz="5400" dirty="0"/>
            </a:br>
            <a:r>
              <a:rPr lang="fr-FR" sz="5400" dirty="0"/>
              <a:t>Clame la nouvelle, </a:t>
            </a:r>
            <a:r>
              <a:rPr lang="fr-FR" sz="5400" b="1" dirty="0"/>
              <a:t>Esprit de Dieu !</a:t>
            </a:r>
            <a:endParaRPr lang="fr-FR" sz="5400" dirty="0"/>
          </a:p>
        </p:txBody>
      </p:sp>
      <p:pic>
        <p:nvPicPr>
          <p:cNvPr id="3" name="Image 2"/>
          <p:cNvPicPr>
            <a:picLocks noChangeAspect="1"/>
          </p:cNvPicPr>
          <p:nvPr/>
        </p:nvPicPr>
        <p:blipFill>
          <a:blip r:embed="rId2"/>
          <a:stretch>
            <a:fillRect/>
          </a:stretch>
        </p:blipFill>
        <p:spPr>
          <a:xfrm>
            <a:off x="7613262" y="4157424"/>
            <a:ext cx="2840982" cy="2609314"/>
          </a:xfrm>
          <a:prstGeom prst="rect">
            <a:avLst/>
          </a:prstGeom>
        </p:spPr>
      </p:pic>
    </p:spTree>
    <p:extLst>
      <p:ext uri="{BB962C8B-B14F-4D97-AF65-F5344CB8AC3E}">
        <p14:creationId xmlns:p14="http://schemas.microsoft.com/office/powerpoint/2010/main" val="3659153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7549" y="544749"/>
            <a:ext cx="12192000" cy="3416320"/>
          </a:xfrm>
          <a:prstGeom prst="rect">
            <a:avLst/>
          </a:prstGeom>
          <a:noFill/>
        </p:spPr>
        <p:txBody>
          <a:bodyPr wrap="square" rtlCol="0">
            <a:spAutoFit/>
          </a:bodyPr>
          <a:lstStyle/>
          <a:p>
            <a:pPr algn="ctr"/>
            <a:r>
              <a:rPr lang="fr-FR" sz="5400" b="1" dirty="0"/>
              <a:t>Esprit de vérité, brise du Seigneur,</a:t>
            </a:r>
            <a:br>
              <a:rPr lang="fr-FR" sz="5400" b="1" dirty="0"/>
            </a:br>
            <a:r>
              <a:rPr lang="fr-FR" sz="5400" b="1" dirty="0"/>
              <a:t>Esprit de liberté, passe dans nos cœurs !</a:t>
            </a:r>
            <a:br>
              <a:rPr lang="fr-FR" sz="5400" b="1" dirty="0"/>
            </a:br>
            <a:r>
              <a:rPr lang="fr-FR" sz="5400" b="1" dirty="0"/>
              <a:t>Esprit de vérité, brise du Seigneur,</a:t>
            </a:r>
            <a:br>
              <a:rPr lang="fr-FR" sz="5400" b="1" dirty="0"/>
            </a:br>
            <a:r>
              <a:rPr lang="fr-FR" sz="5400" b="1" dirty="0"/>
              <a:t>Esprit de liberté, passe dans nos cœurs !</a:t>
            </a:r>
            <a:endParaRPr lang="fr-FR" sz="5400" dirty="0"/>
          </a:p>
        </p:txBody>
      </p:sp>
      <p:pic>
        <p:nvPicPr>
          <p:cNvPr id="3" name="Image 2"/>
          <p:cNvPicPr>
            <a:picLocks noChangeAspect="1"/>
          </p:cNvPicPr>
          <p:nvPr/>
        </p:nvPicPr>
        <p:blipFill>
          <a:blip r:embed="rId2"/>
          <a:stretch>
            <a:fillRect/>
          </a:stretch>
        </p:blipFill>
        <p:spPr>
          <a:xfrm>
            <a:off x="7613262" y="4157424"/>
            <a:ext cx="2840982" cy="2609314"/>
          </a:xfrm>
          <a:prstGeom prst="rect">
            <a:avLst/>
          </a:prstGeom>
        </p:spPr>
      </p:pic>
    </p:spTree>
    <p:extLst>
      <p:ext uri="{BB962C8B-B14F-4D97-AF65-F5344CB8AC3E}">
        <p14:creationId xmlns:p14="http://schemas.microsoft.com/office/powerpoint/2010/main" val="2769607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8156" y="52989"/>
            <a:ext cx="12192000" cy="8402300"/>
          </a:xfrm>
          <a:prstGeom prst="rect">
            <a:avLst/>
          </a:prstGeom>
          <a:noFill/>
        </p:spPr>
        <p:txBody>
          <a:bodyPr wrap="square" rtlCol="0">
            <a:spAutoFit/>
          </a:bodyPr>
          <a:lstStyle/>
          <a:p>
            <a:pPr algn="ctr"/>
            <a:r>
              <a:rPr lang="fr-FR" sz="2800" u="sng" dirty="0" smtClean="0"/>
              <a:t>Prière:</a:t>
            </a:r>
          </a:p>
          <a:p>
            <a:pPr algn="ctr"/>
            <a:endParaRPr lang="fr-FR" sz="2000" dirty="0" smtClean="0"/>
          </a:p>
          <a:p>
            <a:pPr algn="ctr"/>
            <a:r>
              <a:rPr lang="fr-FR" sz="2000" dirty="0" smtClean="0"/>
              <a:t>J’ai </a:t>
            </a:r>
            <a:r>
              <a:rPr lang="fr-FR" sz="2000" dirty="0"/>
              <a:t>choisi de partir Seigneur</a:t>
            </a:r>
          </a:p>
          <a:p>
            <a:pPr algn="ctr"/>
            <a:r>
              <a:rPr lang="fr-FR" sz="2000" dirty="0"/>
              <a:t>J’ai laissé derrière moi les manguiers de mon village</a:t>
            </a:r>
          </a:p>
          <a:p>
            <a:pPr algn="ctr"/>
            <a:r>
              <a:rPr lang="fr-FR" sz="2000" dirty="0"/>
              <a:t>La morsure de la famine,</a:t>
            </a:r>
          </a:p>
          <a:p>
            <a:pPr algn="ctr"/>
            <a:r>
              <a:rPr lang="fr-FR" sz="2000" dirty="0"/>
              <a:t>Le rire des enfants, le bruit des guerres</a:t>
            </a:r>
          </a:p>
          <a:p>
            <a:pPr algn="ctr"/>
            <a:r>
              <a:rPr lang="fr-FR" sz="2000" dirty="0"/>
              <a:t>Le chant des femmes à l’ouvrage</a:t>
            </a:r>
          </a:p>
          <a:p>
            <a:pPr algn="ctr"/>
            <a:r>
              <a:rPr lang="fr-FR" sz="2000" dirty="0"/>
              <a:t>La honte de mes échecs…</a:t>
            </a:r>
          </a:p>
          <a:p>
            <a:pPr algn="ctr"/>
            <a:r>
              <a:rPr lang="fr-FR" sz="2000" dirty="0"/>
              <a:t>Je vivais en pays auprès des miens</a:t>
            </a:r>
          </a:p>
          <a:p>
            <a:pPr algn="ctr"/>
            <a:r>
              <a:rPr lang="fr-FR" sz="2000" dirty="0"/>
              <a:t>Et me voici seul, avec mes soucis d’immigré</a:t>
            </a:r>
          </a:p>
          <a:p>
            <a:pPr algn="ctr"/>
            <a:r>
              <a:rPr lang="fr-FR" sz="2000" dirty="0"/>
              <a:t>Quand le jour se lève, je t’adresse ma prière,</a:t>
            </a:r>
          </a:p>
          <a:p>
            <a:pPr algn="ctr"/>
            <a:r>
              <a:rPr lang="fr-FR" sz="2000" dirty="0"/>
              <a:t>Sois mon soutien et ma force dans les moments difficiles.</a:t>
            </a:r>
          </a:p>
          <a:p>
            <a:pPr algn="ctr"/>
            <a:r>
              <a:rPr lang="fr-FR" sz="2000" dirty="0"/>
              <a:t>Quand le soir arrive et que reviens le souci du lendemain,</a:t>
            </a:r>
          </a:p>
          <a:p>
            <a:pPr algn="ctr"/>
            <a:r>
              <a:rPr lang="fr-FR" sz="2000" dirty="0"/>
              <a:t>Efface mes angoisses, redonne-moi courage.</a:t>
            </a:r>
          </a:p>
          <a:p>
            <a:pPr algn="ctr"/>
            <a:r>
              <a:rPr lang="fr-FR" sz="2000" dirty="0"/>
              <a:t>J’ai quitté ce que j’étais pour devenir une personne nouvelle.</a:t>
            </a:r>
          </a:p>
          <a:p>
            <a:pPr algn="ctr"/>
            <a:r>
              <a:rPr lang="fr-FR" sz="2000" dirty="0"/>
              <a:t>Je ne sais pas ce qui m’attend. </a:t>
            </a:r>
          </a:p>
          <a:p>
            <a:pPr algn="ctr"/>
            <a:r>
              <a:rPr lang="fr-FR" sz="2000" dirty="0"/>
              <a:t>Je crois en Ton Amour.</a:t>
            </a:r>
          </a:p>
          <a:p>
            <a:pPr algn="ctr"/>
            <a:r>
              <a:rPr lang="fr-FR" sz="2000" dirty="0"/>
              <a:t>Tu me donnes la possibilité d’un nouveau départ, </a:t>
            </a:r>
          </a:p>
          <a:p>
            <a:pPr algn="ctr"/>
            <a:r>
              <a:rPr lang="fr-FR" sz="2000" dirty="0"/>
              <a:t>Loin des blessures qui m’ont poussé à m’en aller.</a:t>
            </a:r>
          </a:p>
          <a:p>
            <a:pPr algn="r"/>
            <a:r>
              <a:rPr lang="fr-FR" sz="2000" dirty="0"/>
              <a:t>Didier du Congo</a:t>
            </a:r>
          </a:p>
          <a:p>
            <a:pPr algn="ctr"/>
            <a:endParaRPr lang="fr-FR" sz="3600" dirty="0" smtClean="0"/>
          </a:p>
          <a:p>
            <a:pPr algn="ctr"/>
            <a:r>
              <a:rPr lang="fr-FR" sz="2400" dirty="0" smtClean="0"/>
              <a:t>							</a:t>
            </a:r>
          </a:p>
          <a:p>
            <a:pPr algn="ctr"/>
            <a:r>
              <a:rPr lang="fr-FR" sz="3600" dirty="0" smtClean="0"/>
              <a:t> </a:t>
            </a:r>
          </a:p>
          <a:p>
            <a:pPr algn="ctr"/>
            <a:endParaRPr lang="fr-FR" sz="3600" dirty="0"/>
          </a:p>
        </p:txBody>
      </p:sp>
    </p:spTree>
    <p:extLst>
      <p:ext uri="{BB962C8B-B14F-4D97-AF65-F5344CB8AC3E}">
        <p14:creationId xmlns:p14="http://schemas.microsoft.com/office/powerpoint/2010/main" val="631040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554477"/>
            <a:ext cx="12192000" cy="3416320"/>
          </a:xfrm>
          <a:prstGeom prst="rect">
            <a:avLst/>
          </a:prstGeom>
          <a:noFill/>
        </p:spPr>
        <p:txBody>
          <a:bodyPr wrap="square" rtlCol="0">
            <a:spAutoFit/>
          </a:bodyPr>
          <a:lstStyle/>
          <a:p>
            <a:r>
              <a:rPr lang="fr-FR" sz="5400" dirty="0"/>
              <a:t>Joie donnée aux hommes, </a:t>
            </a:r>
            <a:r>
              <a:rPr lang="fr-FR" sz="5400" b="1" dirty="0"/>
              <a:t>Esprit de Dieu,</a:t>
            </a:r>
            <a:r>
              <a:rPr lang="fr-FR" sz="5400" dirty="0"/>
              <a:t/>
            </a:r>
            <a:br>
              <a:rPr lang="fr-FR" sz="5400" dirty="0"/>
            </a:br>
            <a:r>
              <a:rPr lang="fr-FR" sz="5400" dirty="0"/>
              <a:t>Fête du royaume, </a:t>
            </a:r>
            <a:r>
              <a:rPr lang="fr-FR" sz="5400" b="1" dirty="0"/>
              <a:t>Esprit de Dieu,</a:t>
            </a:r>
            <a:r>
              <a:rPr lang="fr-FR" sz="5400" dirty="0"/>
              <a:t/>
            </a:r>
            <a:br>
              <a:rPr lang="fr-FR" sz="5400" dirty="0"/>
            </a:br>
            <a:r>
              <a:rPr lang="fr-FR" sz="5400" dirty="0"/>
              <a:t>Joie de l’évangile, </a:t>
            </a:r>
            <a:r>
              <a:rPr lang="fr-FR" sz="5400" b="1" dirty="0"/>
              <a:t>Esprit de Dieu,</a:t>
            </a:r>
            <a:r>
              <a:rPr lang="fr-FR" sz="5400" dirty="0"/>
              <a:t/>
            </a:r>
            <a:br>
              <a:rPr lang="fr-FR" sz="5400" dirty="0"/>
            </a:br>
            <a:r>
              <a:rPr lang="fr-FR" sz="5400" dirty="0"/>
              <a:t>Fais de nous des signes, </a:t>
            </a:r>
            <a:r>
              <a:rPr lang="fr-FR" sz="5400" b="1" dirty="0"/>
              <a:t>Esprit de Dieu !</a:t>
            </a:r>
            <a:r>
              <a:rPr lang="fr-FR" sz="5400" dirty="0"/>
              <a:t> </a:t>
            </a:r>
          </a:p>
        </p:txBody>
      </p:sp>
      <p:pic>
        <p:nvPicPr>
          <p:cNvPr id="3" name="Image 2"/>
          <p:cNvPicPr>
            <a:picLocks noChangeAspect="1"/>
          </p:cNvPicPr>
          <p:nvPr/>
        </p:nvPicPr>
        <p:blipFill>
          <a:blip r:embed="rId2"/>
          <a:stretch>
            <a:fillRect/>
          </a:stretch>
        </p:blipFill>
        <p:spPr>
          <a:xfrm>
            <a:off x="7613262" y="4157424"/>
            <a:ext cx="2840982" cy="2609314"/>
          </a:xfrm>
          <a:prstGeom prst="rect">
            <a:avLst/>
          </a:prstGeom>
        </p:spPr>
      </p:pic>
    </p:spTree>
    <p:extLst>
      <p:ext uri="{BB962C8B-B14F-4D97-AF65-F5344CB8AC3E}">
        <p14:creationId xmlns:p14="http://schemas.microsoft.com/office/powerpoint/2010/main" val="3575049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7549" y="544749"/>
            <a:ext cx="12192000" cy="3416320"/>
          </a:xfrm>
          <a:prstGeom prst="rect">
            <a:avLst/>
          </a:prstGeom>
          <a:noFill/>
        </p:spPr>
        <p:txBody>
          <a:bodyPr wrap="square" rtlCol="0">
            <a:spAutoFit/>
          </a:bodyPr>
          <a:lstStyle/>
          <a:p>
            <a:pPr algn="ctr"/>
            <a:r>
              <a:rPr lang="fr-FR" sz="5400" b="1" dirty="0"/>
              <a:t>Esprit de vérité, brise du Seigneur,</a:t>
            </a:r>
            <a:br>
              <a:rPr lang="fr-FR" sz="5400" b="1" dirty="0"/>
            </a:br>
            <a:r>
              <a:rPr lang="fr-FR" sz="5400" b="1" dirty="0"/>
              <a:t>Esprit de liberté, passe dans nos cœurs !</a:t>
            </a:r>
            <a:br>
              <a:rPr lang="fr-FR" sz="5400" b="1" dirty="0"/>
            </a:br>
            <a:r>
              <a:rPr lang="fr-FR" sz="5400" b="1" dirty="0"/>
              <a:t>Esprit de vérité, brise du Seigneur,</a:t>
            </a:r>
            <a:br>
              <a:rPr lang="fr-FR" sz="5400" b="1" dirty="0"/>
            </a:br>
            <a:r>
              <a:rPr lang="fr-FR" sz="5400" b="1" dirty="0"/>
              <a:t>Esprit de liberté, passe dans nos cœurs !</a:t>
            </a:r>
            <a:endParaRPr lang="fr-FR" sz="5400" dirty="0"/>
          </a:p>
        </p:txBody>
      </p:sp>
      <p:pic>
        <p:nvPicPr>
          <p:cNvPr id="3" name="Image 2"/>
          <p:cNvPicPr>
            <a:picLocks noChangeAspect="1"/>
          </p:cNvPicPr>
          <p:nvPr/>
        </p:nvPicPr>
        <p:blipFill>
          <a:blip r:embed="rId2"/>
          <a:stretch>
            <a:fillRect/>
          </a:stretch>
        </p:blipFill>
        <p:spPr>
          <a:xfrm>
            <a:off x="7613262" y="4157424"/>
            <a:ext cx="2840982" cy="2609314"/>
          </a:xfrm>
          <a:prstGeom prst="rect">
            <a:avLst/>
          </a:prstGeom>
        </p:spPr>
      </p:pic>
    </p:spTree>
    <p:extLst>
      <p:ext uri="{BB962C8B-B14F-4D97-AF65-F5344CB8AC3E}">
        <p14:creationId xmlns:p14="http://schemas.microsoft.com/office/powerpoint/2010/main" val="3600591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2193" y="153666"/>
            <a:ext cx="12191999" cy="1569660"/>
          </a:xfrm>
          <a:prstGeom prst="rect">
            <a:avLst/>
          </a:prstGeom>
          <a:noFill/>
        </p:spPr>
        <p:txBody>
          <a:bodyPr wrap="square" rtlCol="0">
            <a:spAutoFit/>
          </a:bodyPr>
          <a:lstStyle/>
          <a:p>
            <a:pPr algn="ctr"/>
            <a:r>
              <a:rPr lang="fr-FR" sz="3200" b="1" dirty="0" smtClean="0">
                <a:latin typeface="Times New Roman" panose="02020603050405020304" pitchFamily="18" charset="0"/>
                <a:cs typeface="Times New Roman" panose="02020603050405020304" pitchFamily="18" charset="0"/>
              </a:rPr>
              <a:t>Dimanche 6 septembre </a:t>
            </a:r>
            <a:r>
              <a:rPr lang="fr-FR" sz="3200" b="1" dirty="0">
                <a:latin typeface="Times New Roman" panose="02020603050405020304" pitchFamily="18" charset="0"/>
                <a:cs typeface="Times New Roman" panose="02020603050405020304" pitchFamily="18" charset="0"/>
              </a:rPr>
              <a:t>l</a:t>
            </a:r>
            <a:r>
              <a:rPr lang="fr-FR" sz="3200" b="1" dirty="0" smtClean="0">
                <a:latin typeface="Times New Roman" panose="02020603050405020304" pitchFamily="18" charset="0"/>
                <a:cs typeface="Times New Roman" panose="02020603050405020304" pitchFamily="18" charset="0"/>
              </a:rPr>
              <a:t>e </a:t>
            </a:r>
            <a:r>
              <a:rPr lang="fr-FR" sz="3200" b="1" strike="noStrike" dirty="0" smtClean="0">
                <a:effectLst/>
                <a:latin typeface="Times New Roman" panose="02020603050405020304" pitchFamily="18" charset="0"/>
                <a:cs typeface="Times New Roman" panose="02020603050405020304" pitchFamily="18" charset="0"/>
              </a:rPr>
              <a:t>pape</a:t>
            </a:r>
            <a:r>
              <a:rPr lang="fr-FR" sz="3200" b="1" dirty="0" smtClean="0">
                <a:latin typeface="Times New Roman" panose="02020603050405020304" pitchFamily="18" charset="0"/>
                <a:cs typeface="Times New Roman" panose="02020603050405020304" pitchFamily="18" charset="0"/>
              </a:rPr>
              <a:t> François appelle toutes les communautés catholiques d’Europe à accueillir chacune une </a:t>
            </a:r>
            <a:r>
              <a:rPr lang="fr-FR" sz="3200" b="1" strike="noStrike" dirty="0" smtClean="0">
                <a:effectLst/>
                <a:latin typeface="Times New Roman" panose="02020603050405020304" pitchFamily="18" charset="0"/>
                <a:cs typeface="Times New Roman" panose="02020603050405020304" pitchFamily="18" charset="0"/>
              </a:rPr>
              <a:t>famille</a:t>
            </a:r>
            <a:r>
              <a:rPr lang="fr-FR" sz="3200" b="1" dirty="0" smtClean="0">
                <a:latin typeface="Times New Roman" panose="02020603050405020304" pitchFamily="18" charset="0"/>
                <a:cs typeface="Times New Roman" panose="02020603050405020304" pitchFamily="18" charset="0"/>
              </a:rPr>
              <a:t> de réfugiés</a:t>
            </a:r>
            <a:endParaRPr lang="fr-FR" sz="3200" b="1" dirty="0">
              <a:latin typeface="Times New Roman" panose="02020603050405020304" pitchFamily="18" charset="0"/>
              <a:cs typeface="Times New Roman" panose="02020603050405020304" pitchFamily="18" charset="0"/>
            </a:endParaRPr>
          </a:p>
        </p:txBody>
      </p:sp>
      <p:pic>
        <p:nvPicPr>
          <p:cNvPr id="2" name="Image 1"/>
          <p:cNvPicPr>
            <a:picLocks noChangeAspect="1"/>
          </p:cNvPicPr>
          <p:nvPr/>
        </p:nvPicPr>
        <p:blipFill>
          <a:blip r:embed="rId3"/>
          <a:stretch>
            <a:fillRect/>
          </a:stretch>
        </p:blipFill>
        <p:spPr>
          <a:xfrm>
            <a:off x="2682807" y="1848388"/>
            <a:ext cx="7093490" cy="4895039"/>
          </a:xfrm>
          <a:prstGeom prst="rect">
            <a:avLst/>
          </a:prstGeom>
        </p:spPr>
      </p:pic>
    </p:spTree>
    <p:extLst>
      <p:ext uri="{BB962C8B-B14F-4D97-AF65-F5344CB8AC3E}">
        <p14:creationId xmlns:p14="http://schemas.microsoft.com/office/powerpoint/2010/main" val="819697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1319</Words>
  <Application>Microsoft Office PowerPoint</Application>
  <PresentationFormat>Grand écran</PresentationFormat>
  <Paragraphs>83</Paragraphs>
  <Slides>24</Slides>
  <Notes>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24</vt:i4>
      </vt:variant>
    </vt:vector>
  </HeadingPairs>
  <TitlesOfParts>
    <vt:vector size="29"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Sébastien Combre</dc:creator>
  <cp:lastModifiedBy>Sébastien Combre</cp:lastModifiedBy>
  <cp:revision>18</cp:revision>
  <dcterms:created xsi:type="dcterms:W3CDTF">2016-06-03T12:38:34Z</dcterms:created>
  <dcterms:modified xsi:type="dcterms:W3CDTF">2017-04-19T10:05:48Z</dcterms:modified>
</cp:coreProperties>
</file>